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1259" y="76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GYMNÁZIUM, VLAŠIM, TYLOVA, 271</a:t>
            </a:r>
            <a:endParaRPr lang="cs-CZ" dirty="0"/>
          </a:p>
          <a:p>
            <a:pPr algn="ctr"/>
            <a:endParaRPr lang="cs-CZ" dirty="0"/>
          </a:p>
        </p:txBody>
      </p:sp>
      <p:pic>
        <p:nvPicPr>
          <p:cNvPr id="1026" name="obrázek 1" descr="F:\loga\obrys\logomodr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6339"/>
            <a:ext cx="1320080" cy="118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2122727"/>
              </p:ext>
            </p:extLst>
          </p:nvPr>
        </p:nvGraphicFramePr>
        <p:xfrm>
          <a:off x="1411759" y="1705547"/>
          <a:ext cx="6400799" cy="40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4410"/>
                <a:gridCol w="340638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Autor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Veronika Poláková M.A.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Číslo materiálu </a:t>
                      </a:r>
                      <a:r>
                        <a:rPr lang="cs-CZ" sz="1400" dirty="0" smtClean="0">
                          <a:effectLst/>
                        </a:rPr>
                        <a:t>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5_3_ANJ_</a:t>
                      </a:r>
                      <a:r>
                        <a:rPr lang="cs-CZ" sz="1800" b="1" dirty="0" smtClean="0">
                          <a:effectLst/>
                        </a:rPr>
                        <a:t>14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Datum </a:t>
                      </a:r>
                      <a:r>
                        <a:rPr lang="cs-CZ" sz="1400" dirty="0" smtClean="0">
                          <a:effectLst/>
                        </a:rPr>
                        <a:t>vytvoření: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28.1.2014</a:t>
                      </a:r>
                      <a:endParaRPr lang="cs-CZ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1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Druh učebního </a:t>
                      </a:r>
                      <a:r>
                        <a:rPr lang="cs-CZ" sz="1400" dirty="0" smtClean="0">
                          <a:effectLst/>
                        </a:rPr>
                        <a:t>materiálu: 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Prezentace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Ročník: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2.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Anotace: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Stupňvání příd.jm.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Klíčová </a:t>
                      </a:r>
                      <a:r>
                        <a:rPr lang="cs-CZ" sz="1400" dirty="0" smtClean="0">
                          <a:effectLst/>
                        </a:rPr>
                        <a:t>slova: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Old-Older-the </a:t>
                      </a:r>
                      <a:r>
                        <a:rPr lang="cs-CZ" sz="1800" b="1" dirty="0" smtClean="0">
                          <a:effectLst/>
                        </a:rPr>
                        <a:t>oldest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expensive- the most expensive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Vzdělávací </a:t>
                      </a:r>
                      <a:r>
                        <a:rPr lang="cs-CZ" sz="1400" dirty="0" smtClean="0">
                          <a:effectLst/>
                        </a:rPr>
                        <a:t>oblast: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Jazyková komunikace-ANJ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Očekávaný </a:t>
                      </a:r>
                      <a:r>
                        <a:rPr lang="cs-CZ" sz="1400" dirty="0" smtClean="0">
                          <a:effectLst/>
                        </a:rPr>
                        <a:t>výstup: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Studenti porozumi stupňování příd.jm.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Zdroje a </a:t>
                      </a:r>
                      <a:r>
                        <a:rPr lang="cs-CZ" sz="1400" dirty="0" smtClean="0">
                          <a:effectLst/>
                        </a:rPr>
                        <a:t>citace: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6882" y="5867400"/>
            <a:ext cx="4600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66769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Stupňování přídavných </a:t>
            </a:r>
            <a:r>
              <a:rPr lang="cs-CZ" b="1" dirty="0" smtClean="0">
                <a:effectLst/>
              </a:rPr>
              <a:t>jmen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3200" dirty="0">
                <a:latin typeface="Times New Roman"/>
                <a:ea typeface="Calibri"/>
                <a:cs typeface="Times New Roman"/>
              </a:rPr>
              <a:t>Rozdělení přídavných jmen:</a:t>
            </a:r>
            <a:endParaRPr lang="cs-CZ" sz="2800" dirty="0">
              <a:latin typeface="Calibri"/>
              <a:ea typeface="Calibri"/>
              <a:cs typeface="Times New Roman"/>
            </a:endParaRPr>
          </a:p>
          <a:p>
            <a:pPr marL="717804" lvl="1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800" dirty="0">
                <a:latin typeface="Times New Roman"/>
                <a:ea typeface="Calibri"/>
                <a:cs typeface="Times New Roman"/>
              </a:rPr>
              <a:t>Krátká přídavná jména (skládají se z jedné, max.dvou slabik) např. big, strong, hot</a:t>
            </a:r>
            <a:r>
              <a:rPr lang="cs-CZ" sz="2800" dirty="0" smtClean="0">
                <a:latin typeface="Times New Roman"/>
                <a:ea typeface="Calibri"/>
                <a:cs typeface="Times New Roman"/>
              </a:rPr>
              <a:t>….</a:t>
            </a:r>
          </a:p>
          <a:p>
            <a:pPr marL="717804" lvl="1" indent="-342900">
              <a:lnSpc>
                <a:spcPct val="115000"/>
              </a:lnSpc>
              <a:buFont typeface="+mj-lt"/>
              <a:buAutoNum type="arabicPeriod"/>
            </a:pP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717804" lvl="1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2800" dirty="0">
                <a:latin typeface="Times New Roman"/>
                <a:ea typeface="Calibri"/>
                <a:cs typeface="Times New Roman"/>
              </a:rPr>
              <a:t>Dlouhá přídavná jména (mají dvě a více slabik) např. dangerous, interesting, important</a:t>
            </a:r>
            <a:r>
              <a:rPr lang="cs-CZ" sz="2800" dirty="0" smtClean="0">
                <a:latin typeface="Times New Roman"/>
                <a:ea typeface="Calibri"/>
                <a:cs typeface="Times New Roman"/>
              </a:rPr>
              <a:t>….</a:t>
            </a:r>
          </a:p>
          <a:p>
            <a:pPr marL="717804" lvl="1" indent="-342900">
              <a:lnSpc>
                <a:spcPct val="115000"/>
              </a:lnSpc>
              <a:buFont typeface="+mj-lt"/>
              <a:buAutoNum type="arabicPeriod"/>
            </a:pP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717804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2800" dirty="0">
                <a:latin typeface="Times New Roman"/>
                <a:ea typeface="Calibri"/>
                <a:cs typeface="Times New Roman"/>
              </a:rPr>
              <a:t>Nepravidelná přídavná jména ; např. far, good, bad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07817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Tvoří  se pomocí </a:t>
            </a:r>
            <a:r>
              <a:rPr lang="cs-CZ" dirty="0"/>
              <a:t>koncovky – er, -est (strong- stronger -strongest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Končí-li přídavné jméno na přízvučnou slabiku končící na písmena: souhláska+samohláska+souhláska, dochází ke zdvojení (big- bigger, thin- thinner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Končí-li přídavné jméno na –y, před kterým je souhláska (dry, funny….) , dochází k změně z –y na –ier (drier, funnier</a:t>
            </a:r>
            <a:r>
              <a:rPr lang="cs-CZ" dirty="0" smtClean="0"/>
              <a:t>…)</a:t>
            </a:r>
          </a:p>
          <a:p>
            <a:endParaRPr lang="cs-CZ" dirty="0"/>
          </a:p>
          <a:p>
            <a:r>
              <a:rPr lang="cs-CZ" dirty="0"/>
              <a:t>Končí-li přídavné jméno na –e (nice, fierce…), přidáváme pouze –r</a:t>
            </a:r>
          </a:p>
          <a:p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effectLst/>
              </a:rPr>
              <a:t> </a:t>
            </a:r>
            <a:r>
              <a:rPr lang="cs-CZ" sz="3200" b="1" dirty="0" smtClean="0">
                <a:effectLst/>
              </a:rPr>
              <a:t>Stupňování </a:t>
            </a:r>
            <a:r>
              <a:rPr lang="cs-CZ" sz="3200" b="1" dirty="0">
                <a:effectLst/>
              </a:rPr>
              <a:t>krátkých přídavných jmen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2641763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Stupňování dlouhých přídavných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Tvoří  se pomocí </a:t>
            </a:r>
            <a:r>
              <a:rPr lang="cs-CZ" dirty="0"/>
              <a:t>more + adjective a třetí stupeň  pomocí most+ </a:t>
            </a:r>
            <a:r>
              <a:rPr lang="cs-CZ" dirty="0" smtClean="0"/>
              <a:t>adjective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/>
              <a:t>(more dangerous – most dangerous, more interesting – most interesting….)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643676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Stupňování nepravidelných přídavných jmen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</a:t>
            </a:r>
            <a:r>
              <a:rPr lang="cs-CZ" dirty="0"/>
              <a:t>nepravidelných přídavných jmen neexistuje pravidlo, podle kterého by bylo možné při stupňování postupovat. Tato přídavná jmna je tedy potřeba naučit se </a:t>
            </a:r>
            <a:r>
              <a:rPr lang="cs-CZ" dirty="0" smtClean="0"/>
              <a:t>nazpaměť.</a:t>
            </a:r>
          </a:p>
          <a:p>
            <a:endParaRPr lang="cs-CZ" dirty="0"/>
          </a:p>
          <a:p>
            <a:r>
              <a:rPr lang="cs-CZ" dirty="0"/>
              <a:t>Jsou to např.tato: good, bad, little, few, many, much, ill, far, old (starý pro členy rodiny; elder, the eldest)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280182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227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225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Verve</vt:lpstr>
      <vt:lpstr>Snímek 1</vt:lpstr>
      <vt:lpstr>Stupňování přídavných jmen</vt:lpstr>
      <vt:lpstr> Stupňování krátkých přídavných jmen</vt:lpstr>
      <vt:lpstr>Stupňování dlouhých přídavných</vt:lpstr>
      <vt:lpstr>Stupňování nepravidelných přídavných jmen </vt:lpstr>
      <vt:lpstr>Děkuji za pozornost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Karella</dc:creator>
  <cp:lastModifiedBy>vera</cp:lastModifiedBy>
  <cp:revision>4</cp:revision>
  <dcterms:created xsi:type="dcterms:W3CDTF">2006-08-16T00:00:00Z</dcterms:created>
  <dcterms:modified xsi:type="dcterms:W3CDTF">2014-04-07T16:40:13Z</dcterms:modified>
</cp:coreProperties>
</file>