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76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3" r:id="rId16"/>
    <p:sldId id="270" r:id="rId17"/>
    <p:sldId id="271" r:id="rId18"/>
    <p:sldId id="274" r:id="rId19"/>
    <p:sldId id="275" r:id="rId20"/>
    <p:sldId id="256" r:id="rId21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66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Klepnutím lze upravit styl předlohy podnadpisů.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0CE24C-AF16-4402-A6F0-DF9798AC5706}" type="datetimeFigureOut">
              <a:rPr lang="cs-CZ" smtClean="0"/>
              <a:pPr/>
              <a:t>21.11.2013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AD9388-521C-4246-A9D7-95FB4CC25E1F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0CE24C-AF16-4402-A6F0-DF9798AC5706}" type="datetimeFigureOut">
              <a:rPr lang="cs-CZ" smtClean="0"/>
              <a:pPr/>
              <a:t>21.11.2013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AD9388-521C-4246-A9D7-95FB4CC25E1F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0CE24C-AF16-4402-A6F0-DF9798AC5706}" type="datetimeFigureOut">
              <a:rPr lang="cs-CZ" smtClean="0"/>
              <a:pPr/>
              <a:t>21.11.2013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AD9388-521C-4246-A9D7-95FB4CC25E1F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0CE24C-AF16-4402-A6F0-DF9798AC5706}" type="datetimeFigureOut">
              <a:rPr lang="cs-CZ" smtClean="0"/>
              <a:pPr/>
              <a:t>21.11.2013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AD9388-521C-4246-A9D7-95FB4CC25E1F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0CE24C-AF16-4402-A6F0-DF9798AC5706}" type="datetimeFigureOut">
              <a:rPr lang="cs-CZ" smtClean="0"/>
              <a:pPr/>
              <a:t>21.11.2013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AD9388-521C-4246-A9D7-95FB4CC25E1F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0CE24C-AF16-4402-A6F0-DF9798AC5706}" type="datetimeFigureOut">
              <a:rPr lang="cs-CZ" smtClean="0"/>
              <a:pPr/>
              <a:t>21.11.2013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AD9388-521C-4246-A9D7-95FB4CC25E1F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0CE24C-AF16-4402-A6F0-DF9798AC5706}" type="datetimeFigureOut">
              <a:rPr lang="cs-CZ" smtClean="0"/>
              <a:pPr/>
              <a:t>21.11.2013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AD9388-521C-4246-A9D7-95FB4CC25E1F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0CE24C-AF16-4402-A6F0-DF9798AC5706}" type="datetimeFigureOut">
              <a:rPr lang="cs-CZ" smtClean="0"/>
              <a:pPr/>
              <a:t>21.11.2013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AD9388-521C-4246-A9D7-95FB4CC25E1F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0CE24C-AF16-4402-A6F0-DF9798AC5706}" type="datetimeFigureOut">
              <a:rPr lang="cs-CZ" smtClean="0"/>
              <a:pPr/>
              <a:t>21.11.2013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AD9388-521C-4246-A9D7-95FB4CC25E1F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0CE24C-AF16-4402-A6F0-DF9798AC5706}" type="datetimeFigureOut">
              <a:rPr lang="cs-CZ" smtClean="0"/>
              <a:pPr/>
              <a:t>21.11.2013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AD9388-521C-4246-A9D7-95FB4CC25E1F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0CE24C-AF16-4402-A6F0-DF9798AC5706}" type="datetimeFigureOut">
              <a:rPr lang="cs-CZ" smtClean="0"/>
              <a:pPr/>
              <a:t>21.11.2013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AD9388-521C-4246-A9D7-95FB4CC25E1F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CCCCFF"/>
            </a:gs>
            <a:gs pos="17999">
              <a:srgbClr val="99CCFF"/>
            </a:gs>
            <a:gs pos="36000">
              <a:srgbClr val="9966FF"/>
            </a:gs>
            <a:gs pos="61000">
              <a:srgbClr val="CC99FF"/>
            </a:gs>
            <a:gs pos="82001">
              <a:srgbClr val="99CCFF"/>
            </a:gs>
            <a:gs pos="100000">
              <a:srgbClr val="CCCCFF"/>
            </a:gs>
          </a:gsLst>
          <a:lin ang="135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F0CE24C-AF16-4402-A6F0-DF9798AC5706}" type="datetimeFigureOut">
              <a:rPr lang="cs-CZ" smtClean="0"/>
              <a:pPr/>
              <a:t>21.11.2013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CAD9388-521C-4246-A9D7-95FB4CC25E1F}" type="slidenum">
              <a:rPr lang="cs-CZ" smtClean="0"/>
              <a:pPr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http://upload.wikimedia.org/wikipedia/commons/thumb/6/6d/Peptidformationball.svg/731px-Peptidformationball.svg.png" TargetMode="Externa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hyperlink" Target="http://upload.wikimedia.org/wikipedia/commons/thumb/6/6d/Peptidformationball.svg/731px-Peptidformationball.svg.png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hyperlink" Target="//upload.wikimedia.org/wikipedia/commons/c/ce/AminoAcidball.svg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hyperlink" Target="//upload.wikimedia.org/wikipedia/commons/6/6d/Peptidformationball.svg" TargetMode="Externa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755650" y="260350"/>
            <a:ext cx="7772400" cy="722313"/>
          </a:xfrm>
        </p:spPr>
        <p:txBody>
          <a:bodyPr rtlCol="0"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cs-CZ" b="1" dirty="0" smtClean="0"/>
              <a:t>GYMNÁZIUM, VLAŠIM, TYLOVA</a:t>
            </a:r>
            <a:r>
              <a:rPr lang="cs-CZ" b="1" dirty="0" smtClean="0">
                <a:latin typeface="Arial" charset="0"/>
              </a:rPr>
              <a:t> 271</a:t>
            </a:r>
            <a:r>
              <a:rPr lang="cs-CZ" sz="4000" dirty="0" smtClean="0"/>
              <a:t/>
            </a:r>
            <a:br>
              <a:rPr lang="cs-CZ" sz="4000" dirty="0" smtClean="0"/>
            </a:br>
            <a:endParaRPr lang="cs-CZ" sz="4000" dirty="0" smtClean="0">
              <a:latin typeface="Arial" charset="0"/>
            </a:endParaRPr>
          </a:p>
        </p:txBody>
      </p:sp>
      <p:pic>
        <p:nvPicPr>
          <p:cNvPr id="2051" name="obrázek 1" descr="F:\loga\obrys\logomodr.bmp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95738" y="908050"/>
            <a:ext cx="1081087" cy="974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5" name="Tabulka 4"/>
          <p:cNvGraphicFramePr>
            <a:graphicFrameLocks noGrp="1"/>
          </p:cNvGraphicFramePr>
          <p:nvPr/>
        </p:nvGraphicFramePr>
        <p:xfrm>
          <a:off x="971550" y="1989138"/>
          <a:ext cx="7416824" cy="3465529"/>
        </p:xfrm>
        <a:graphic>
          <a:graphicData uri="http://schemas.openxmlformats.org/drawingml/2006/table">
            <a:tbl>
              <a:tblPr/>
              <a:tblGrid>
                <a:gridCol w="3469724"/>
                <a:gridCol w="3947100"/>
              </a:tblGrid>
              <a:tr h="32400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200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cs-CZ" sz="1400" b="1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Autor </a:t>
                      </a:r>
                      <a:endParaRPr lang="cs-CZ" sz="1200" dirty="0">
                        <a:solidFill>
                          <a:srgbClr val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 dirty="0" smtClean="0">
                          <a:latin typeface="Calibri"/>
                          <a:ea typeface="Calibri"/>
                          <a:cs typeface="Times New Roman"/>
                        </a:rPr>
                        <a:t>Mgr. Eva Vojířová</a:t>
                      </a:r>
                      <a:endParaRPr lang="cs-CZ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400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400" b="1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Číslo materiálu </a:t>
                      </a:r>
                      <a:endParaRPr lang="cs-CZ" sz="1200" dirty="0">
                        <a:solidFill>
                          <a:srgbClr val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100" dirty="0" smtClean="0">
                          <a:latin typeface="Calibri"/>
                          <a:ea typeface="Calibri"/>
                          <a:cs typeface="Times New Roman"/>
                        </a:rPr>
                        <a:t>4_2_CH_12</a:t>
                      </a:r>
                      <a:endParaRPr lang="cs-CZ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400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400" b="1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Datum vytvoření </a:t>
                      </a:r>
                      <a:endParaRPr lang="cs-CZ" sz="1200" dirty="0">
                        <a:solidFill>
                          <a:srgbClr val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100" dirty="0" smtClean="0">
                          <a:latin typeface="Calibri"/>
                          <a:ea typeface="Calibri"/>
                          <a:cs typeface="Times New Roman"/>
                        </a:rPr>
                        <a:t>29.8.2013</a:t>
                      </a:r>
                      <a:endParaRPr lang="cs-CZ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400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400" b="1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Druh učebního materiálu </a:t>
                      </a:r>
                      <a:endParaRPr lang="cs-CZ" sz="1200" dirty="0">
                        <a:solidFill>
                          <a:srgbClr val="0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100" dirty="0" smtClean="0">
                          <a:latin typeface="Calibri"/>
                          <a:ea typeface="Calibri"/>
                          <a:cs typeface="Times New Roman"/>
                        </a:rPr>
                        <a:t>Prezentace</a:t>
                      </a:r>
                      <a:endParaRPr lang="cs-CZ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400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 b="1" dirty="0">
                          <a:latin typeface="Times New Roman"/>
                          <a:ea typeface="Calibri"/>
                          <a:cs typeface="Times New Roman"/>
                        </a:rPr>
                        <a:t>Ročník</a:t>
                      </a:r>
                      <a:endParaRPr lang="cs-CZ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100" dirty="0" smtClean="0">
                          <a:latin typeface="Calibri"/>
                          <a:ea typeface="Calibri"/>
                          <a:cs typeface="Times New Roman"/>
                        </a:rPr>
                        <a:t>4.ročník VG</a:t>
                      </a:r>
                      <a:endParaRPr lang="cs-CZ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400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 b="1" dirty="0">
                          <a:latin typeface="Times New Roman"/>
                          <a:ea typeface="Calibri"/>
                          <a:cs typeface="Times New Roman"/>
                        </a:rPr>
                        <a:t>Anotace</a:t>
                      </a:r>
                      <a:endParaRPr lang="cs-CZ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100" dirty="0" smtClean="0">
                          <a:latin typeface="Calibri"/>
                          <a:ea typeface="Calibri"/>
                          <a:cs typeface="Times New Roman"/>
                        </a:rPr>
                        <a:t>Výklad o přírodních látkách – bílkovinách</a:t>
                      </a:r>
                      <a:r>
                        <a:rPr lang="cs-CZ" sz="1100" baseline="0" dirty="0" smtClean="0">
                          <a:latin typeface="Calibri"/>
                          <a:ea typeface="Calibri"/>
                          <a:cs typeface="Times New Roman"/>
                        </a:rPr>
                        <a:t> (úvod, struktura)</a:t>
                      </a:r>
                      <a:endParaRPr lang="cs-CZ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400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 b="1" dirty="0">
                          <a:latin typeface="Times New Roman"/>
                          <a:ea typeface="Calibri"/>
                          <a:cs typeface="Times New Roman"/>
                        </a:rPr>
                        <a:t>Klíčová slova</a:t>
                      </a:r>
                      <a:endParaRPr lang="cs-CZ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100" dirty="0" smtClean="0">
                          <a:latin typeface="Calibri"/>
                          <a:ea typeface="Calibri"/>
                          <a:cs typeface="Times New Roman"/>
                        </a:rPr>
                        <a:t>Peptidy, Peptidová vazba, Struktura</a:t>
                      </a:r>
                      <a:r>
                        <a:rPr lang="cs-CZ" sz="1100" baseline="0" dirty="0" smtClean="0">
                          <a:latin typeface="Calibri"/>
                          <a:ea typeface="Calibri"/>
                          <a:cs typeface="Times New Roman"/>
                        </a:rPr>
                        <a:t> bílkovin</a:t>
                      </a:r>
                      <a:endParaRPr lang="cs-CZ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400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 b="1" dirty="0">
                          <a:latin typeface="Times New Roman"/>
                          <a:ea typeface="Calibri"/>
                          <a:cs typeface="Times New Roman"/>
                        </a:rPr>
                        <a:t>Vzdělávací oblast</a:t>
                      </a:r>
                      <a:endParaRPr lang="cs-CZ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100" dirty="0" smtClean="0">
                          <a:latin typeface="Calibri"/>
                          <a:ea typeface="Calibri"/>
                          <a:cs typeface="Times New Roman"/>
                        </a:rPr>
                        <a:t>chemie</a:t>
                      </a:r>
                      <a:endParaRPr lang="cs-CZ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400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 b="1" dirty="0">
                          <a:latin typeface="Times New Roman"/>
                          <a:ea typeface="Calibri"/>
                          <a:cs typeface="Times New Roman"/>
                        </a:rPr>
                        <a:t>Očekávaný výstup</a:t>
                      </a:r>
                      <a:endParaRPr lang="cs-CZ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100" dirty="0" smtClean="0">
                          <a:latin typeface="Calibri"/>
                          <a:ea typeface="Calibri"/>
                          <a:cs typeface="Times New Roman"/>
                        </a:rPr>
                        <a:t>Znalosti o stavbě,</a:t>
                      </a:r>
                      <a:r>
                        <a:rPr lang="cs-CZ" sz="1100" baseline="0" dirty="0" smtClean="0">
                          <a:latin typeface="Calibri"/>
                          <a:ea typeface="Calibri"/>
                          <a:cs typeface="Times New Roman"/>
                        </a:rPr>
                        <a:t> složení a struktuře bílkovin</a:t>
                      </a:r>
                      <a:endParaRPr lang="cs-CZ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400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 b="1" dirty="0">
                          <a:latin typeface="Times New Roman"/>
                          <a:ea typeface="Calibri"/>
                          <a:cs typeface="Times New Roman"/>
                        </a:rPr>
                        <a:t>Zdroje a citace</a:t>
                      </a:r>
                      <a:endParaRPr lang="cs-CZ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050" dirty="0" smtClean="0"/>
                        <a:t>STREBLOVÁ, Eva. </a:t>
                      </a:r>
                      <a:r>
                        <a:rPr lang="cs-CZ" sz="1050" i="1" dirty="0" smtClean="0"/>
                        <a:t>Souhrnné texty z chemie pro přípravu k přijímacím zkouškám 2.díl</a:t>
                      </a:r>
                      <a:r>
                        <a:rPr lang="cs-CZ" sz="1050" dirty="0" smtClean="0"/>
                        <a:t>. Praha: Karolinum, 1998. ISBN 382-84-98. 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cs-CZ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2087" name="Picture 39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68538" y="5589588"/>
            <a:ext cx="4581525" cy="1000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Proteiny (Bílkoviny)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cs-CZ" dirty="0" smtClean="0"/>
          </a:p>
          <a:p>
            <a:pPr>
              <a:buNone/>
            </a:pPr>
            <a:r>
              <a:rPr lang="cs-CZ" dirty="0" smtClean="0"/>
              <a:t>=&gt; jsou základními stavebními i funkčními složkami živé hmoty</a:t>
            </a:r>
          </a:p>
          <a:p>
            <a:pPr>
              <a:buFont typeface="Symbol" pitchFamily="18" charset="2"/>
              <a:buChar char="Þ"/>
            </a:pPr>
            <a:endParaRPr lang="cs-CZ" dirty="0" smtClean="0"/>
          </a:p>
          <a:p>
            <a:pPr>
              <a:buNone/>
            </a:pPr>
            <a:r>
              <a:rPr lang="cs-CZ" dirty="0" smtClean="0"/>
              <a:t>=&gt; jsou to přírodní makromolekulární látky</a:t>
            </a:r>
          </a:p>
          <a:p>
            <a:pPr>
              <a:buFont typeface="Symbol" pitchFamily="18" charset="2"/>
              <a:buChar char="Þ"/>
            </a:pPr>
            <a:endParaRPr lang="cs-CZ" dirty="0" smtClean="0"/>
          </a:p>
          <a:p>
            <a:pPr>
              <a:buNone/>
            </a:pPr>
            <a:r>
              <a:rPr lang="cs-CZ" dirty="0" smtClean="0"/>
              <a:t>=&gt; z hlediska funkce se jedná o velice různorodou skupinu látek</a:t>
            </a:r>
            <a:endParaRPr lang="cs-CZ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Funkce bílkovin v organismech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969264" lvl="1" indent="-514350">
              <a:buNone/>
              <a:defRPr/>
            </a:pPr>
            <a:r>
              <a:rPr lang="cs-CZ" b="1" dirty="0" smtClean="0">
                <a:cs typeface="Arial" pitchFamily="34" charset="0"/>
              </a:rPr>
              <a:t>1. Stavební </a:t>
            </a:r>
            <a:r>
              <a:rPr lang="cs-CZ" dirty="0">
                <a:cs typeface="Arial" pitchFamily="34" charset="0"/>
              </a:rPr>
              <a:t>– (př. keratin, elastin, kolagen</a:t>
            </a:r>
            <a:r>
              <a:rPr lang="cs-CZ" dirty="0" smtClean="0">
                <a:cs typeface="Arial" pitchFamily="34" charset="0"/>
              </a:rPr>
              <a:t>)</a:t>
            </a:r>
          </a:p>
          <a:p>
            <a:pPr marL="969264" lvl="1" indent="-514350">
              <a:buAutoNum type="arabicPeriod"/>
              <a:defRPr/>
            </a:pPr>
            <a:endParaRPr lang="cs-CZ" dirty="0">
              <a:cs typeface="Arial" pitchFamily="34" charset="0"/>
            </a:endParaRPr>
          </a:p>
          <a:p>
            <a:pPr marL="740664" lvl="1">
              <a:buNone/>
              <a:defRPr/>
            </a:pPr>
            <a:r>
              <a:rPr lang="cs-CZ" b="1" dirty="0">
                <a:cs typeface="Arial" pitchFamily="34" charset="0"/>
              </a:rPr>
              <a:t>2. Ochranná</a:t>
            </a:r>
            <a:r>
              <a:rPr lang="cs-CZ" dirty="0">
                <a:cs typeface="Arial" pitchFamily="34" charset="0"/>
              </a:rPr>
              <a:t> – (př. imunoglobuliny</a:t>
            </a:r>
            <a:r>
              <a:rPr lang="cs-CZ" dirty="0" smtClean="0">
                <a:cs typeface="Arial" pitchFamily="34" charset="0"/>
              </a:rPr>
              <a:t>)</a:t>
            </a:r>
          </a:p>
          <a:p>
            <a:pPr marL="740664" lvl="1">
              <a:buNone/>
              <a:defRPr/>
            </a:pPr>
            <a:endParaRPr lang="cs-CZ" dirty="0">
              <a:cs typeface="Arial" pitchFamily="34" charset="0"/>
            </a:endParaRPr>
          </a:p>
          <a:p>
            <a:pPr marL="740664" lvl="1">
              <a:buNone/>
              <a:defRPr/>
            </a:pPr>
            <a:r>
              <a:rPr lang="cs-CZ" b="1" dirty="0">
                <a:cs typeface="Arial" pitchFamily="34" charset="0"/>
              </a:rPr>
              <a:t>3. Transportní</a:t>
            </a:r>
            <a:r>
              <a:rPr lang="cs-CZ" dirty="0">
                <a:cs typeface="Arial" pitchFamily="34" charset="0"/>
              </a:rPr>
              <a:t> – (př. hemoglobin</a:t>
            </a:r>
            <a:r>
              <a:rPr lang="cs-CZ" dirty="0" smtClean="0">
                <a:cs typeface="Arial" pitchFamily="34" charset="0"/>
              </a:rPr>
              <a:t>)</a:t>
            </a:r>
          </a:p>
          <a:p>
            <a:pPr marL="740664" lvl="1">
              <a:buNone/>
              <a:defRPr/>
            </a:pPr>
            <a:endParaRPr lang="cs-CZ" dirty="0">
              <a:cs typeface="Arial" pitchFamily="34" charset="0"/>
            </a:endParaRPr>
          </a:p>
          <a:p>
            <a:pPr marL="740664" lvl="1">
              <a:buNone/>
              <a:defRPr/>
            </a:pPr>
            <a:r>
              <a:rPr lang="cs-CZ" b="1" dirty="0">
                <a:cs typeface="Arial" pitchFamily="34" charset="0"/>
              </a:rPr>
              <a:t>4. Katalytická</a:t>
            </a:r>
            <a:r>
              <a:rPr lang="cs-CZ" dirty="0">
                <a:cs typeface="Arial" pitchFamily="34" charset="0"/>
              </a:rPr>
              <a:t> – (př. enzymy) </a:t>
            </a:r>
            <a:endParaRPr lang="cs-CZ" dirty="0" smtClean="0">
              <a:cs typeface="Arial" pitchFamily="34" charset="0"/>
            </a:endParaRPr>
          </a:p>
          <a:p>
            <a:pPr marL="740664" lvl="1">
              <a:buNone/>
              <a:defRPr/>
            </a:pPr>
            <a:endParaRPr lang="cs-CZ" dirty="0" smtClean="0">
              <a:cs typeface="Arial" pitchFamily="34" charset="0"/>
            </a:endParaRPr>
          </a:p>
          <a:p>
            <a:pPr marL="740664" lvl="1">
              <a:buNone/>
              <a:defRPr/>
            </a:pPr>
            <a:r>
              <a:rPr lang="cs-CZ" b="1" dirty="0" smtClean="0">
                <a:cs typeface="Arial" pitchFamily="34" charset="0"/>
              </a:rPr>
              <a:t>5. Regulační </a:t>
            </a:r>
            <a:r>
              <a:rPr lang="cs-CZ" dirty="0" smtClean="0">
                <a:cs typeface="Arial" pitchFamily="34" charset="0"/>
              </a:rPr>
              <a:t>– (př. hormony)</a:t>
            </a:r>
            <a:endParaRPr lang="cs-CZ" dirty="0">
              <a:cs typeface="Arial" pitchFamily="34" charset="0"/>
            </a:endParaRPr>
          </a:p>
          <a:p>
            <a:endParaRPr lang="cs-CZ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Struktura bílkovin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itchFamily="2" charset="2"/>
              <a:buNone/>
            </a:pPr>
            <a:r>
              <a:rPr lang="cs-CZ" u="sng" dirty="0" smtClean="0">
                <a:cs typeface="Arial" charset="0"/>
              </a:rPr>
              <a:t>Rozlišujeme strukturu: </a:t>
            </a:r>
          </a:p>
          <a:p>
            <a:pPr>
              <a:buFont typeface="Wingdings" pitchFamily="2" charset="2"/>
              <a:buNone/>
            </a:pPr>
            <a:endParaRPr lang="cs-CZ" dirty="0" smtClean="0">
              <a:cs typeface="Arial" charset="0"/>
            </a:endParaRPr>
          </a:p>
          <a:p>
            <a:pPr>
              <a:buNone/>
            </a:pPr>
            <a:r>
              <a:rPr lang="cs-CZ" dirty="0" smtClean="0">
                <a:cs typeface="Arial" charset="0"/>
              </a:rPr>
              <a:t>A)</a:t>
            </a:r>
            <a:r>
              <a:rPr lang="cs-CZ" b="1" dirty="0" smtClean="0">
                <a:cs typeface="Arial" charset="0"/>
              </a:rPr>
              <a:t> primární</a:t>
            </a:r>
          </a:p>
          <a:p>
            <a:pPr>
              <a:buNone/>
            </a:pPr>
            <a:r>
              <a:rPr lang="cs-CZ" dirty="0" smtClean="0">
                <a:cs typeface="Arial" charset="0"/>
              </a:rPr>
              <a:t>B) </a:t>
            </a:r>
            <a:r>
              <a:rPr lang="cs-CZ" b="1" dirty="0" smtClean="0">
                <a:cs typeface="Arial" charset="0"/>
              </a:rPr>
              <a:t>sekundární</a:t>
            </a:r>
          </a:p>
          <a:p>
            <a:pPr>
              <a:buNone/>
            </a:pPr>
            <a:r>
              <a:rPr lang="cs-CZ" dirty="0" smtClean="0">
                <a:cs typeface="Arial" charset="0"/>
              </a:rPr>
              <a:t>C) </a:t>
            </a:r>
            <a:r>
              <a:rPr lang="cs-CZ" b="1" dirty="0" smtClean="0">
                <a:cs typeface="Arial" charset="0"/>
              </a:rPr>
              <a:t>terciární</a:t>
            </a:r>
          </a:p>
          <a:p>
            <a:pPr>
              <a:buNone/>
            </a:pPr>
            <a:r>
              <a:rPr lang="cs-CZ" dirty="0" smtClean="0">
                <a:cs typeface="Arial" charset="0"/>
              </a:rPr>
              <a:t>D) </a:t>
            </a:r>
            <a:r>
              <a:rPr lang="cs-CZ" b="1" dirty="0" smtClean="0">
                <a:cs typeface="Arial" charset="0"/>
              </a:rPr>
              <a:t>kvartérní</a:t>
            </a:r>
          </a:p>
          <a:p>
            <a:endParaRPr lang="cs-CZ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Struktura bílkovin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AutoNum type="alphaUcParenR"/>
            </a:pPr>
            <a:r>
              <a:rPr lang="cs-CZ" b="1" dirty="0" smtClean="0"/>
              <a:t>Primární struktura</a:t>
            </a:r>
          </a:p>
          <a:p>
            <a:pPr>
              <a:buNone/>
            </a:pPr>
            <a:r>
              <a:rPr lang="cs-CZ" sz="2800" dirty="0" smtClean="0"/>
              <a:t>=&gt; </a:t>
            </a:r>
            <a:r>
              <a:rPr lang="cs-CZ" sz="2800" dirty="0">
                <a:cs typeface="Arial" charset="0"/>
              </a:rPr>
              <a:t>j</a:t>
            </a:r>
            <a:r>
              <a:rPr lang="cs-CZ" sz="2800" dirty="0" smtClean="0">
                <a:cs typeface="Arial" charset="0"/>
              </a:rPr>
              <a:t>e dána pořadím AA v polypeptidickém řetězci</a:t>
            </a:r>
          </a:p>
          <a:p>
            <a:pPr>
              <a:buNone/>
            </a:pPr>
            <a:r>
              <a:rPr lang="cs-CZ" sz="2800" dirty="0" smtClean="0">
                <a:cs typeface="Arial" charset="0"/>
              </a:rPr>
              <a:t>=&gt; pořadí je řízeno geneticky</a:t>
            </a:r>
          </a:p>
          <a:p>
            <a:pPr>
              <a:buNone/>
            </a:pPr>
            <a:r>
              <a:rPr lang="cs-CZ" sz="2800" dirty="0" smtClean="0">
                <a:cs typeface="Arial" charset="0"/>
              </a:rPr>
              <a:t>=&gt; udává vlastnosti bílkovin a jejich funkci</a:t>
            </a:r>
          </a:p>
          <a:p>
            <a:pPr>
              <a:buNone/>
            </a:pPr>
            <a:r>
              <a:rPr lang="cs-CZ" sz="2800" dirty="0" smtClean="0">
                <a:cs typeface="Arial" charset="0"/>
              </a:rPr>
              <a:t>=&gt; záměna pořadí AA se může projevit těžkou poruchou organismu </a:t>
            </a:r>
            <a:r>
              <a:rPr lang="cs-CZ" sz="2000" dirty="0" smtClean="0">
                <a:cs typeface="Arial" charset="0"/>
              </a:rPr>
              <a:t>(př. srpkovitá anémie)</a:t>
            </a:r>
            <a:endParaRPr lang="cs-CZ" sz="2800" dirty="0" smtClean="0">
              <a:cs typeface="Arial" charset="0"/>
            </a:endParaRPr>
          </a:p>
          <a:p>
            <a:pPr>
              <a:buFont typeface="Symbol" pitchFamily="18" charset="2"/>
              <a:buChar char="Þ"/>
            </a:pPr>
            <a:endParaRPr lang="cs-CZ" sz="2800" dirty="0" smtClean="0">
              <a:cs typeface="Arial" charset="0"/>
            </a:endParaRPr>
          </a:p>
          <a:p>
            <a:pPr marL="514350" indent="-514350">
              <a:buNone/>
            </a:pPr>
            <a:r>
              <a:rPr lang="cs-CZ" dirty="0" smtClean="0"/>
              <a:t> Leu – </a:t>
            </a:r>
            <a:r>
              <a:rPr lang="cs-CZ" dirty="0" err="1" smtClean="0"/>
              <a:t>Thr</a:t>
            </a:r>
            <a:r>
              <a:rPr lang="cs-CZ" dirty="0"/>
              <a:t> </a:t>
            </a:r>
            <a:r>
              <a:rPr lang="cs-CZ" dirty="0" smtClean="0"/>
              <a:t>– Pro – </a:t>
            </a:r>
            <a:r>
              <a:rPr lang="cs-CZ" dirty="0" err="1" smtClean="0"/>
              <a:t>Glu</a:t>
            </a:r>
            <a:r>
              <a:rPr lang="cs-CZ" dirty="0" smtClean="0"/>
              <a:t> – </a:t>
            </a:r>
            <a:r>
              <a:rPr lang="cs-CZ" dirty="0" err="1" smtClean="0"/>
              <a:t>Lys</a:t>
            </a:r>
            <a:r>
              <a:rPr lang="cs-CZ" dirty="0" smtClean="0"/>
              <a:t> - ……</a:t>
            </a:r>
            <a:endParaRPr lang="cs-CZ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Struktura bílkovin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cs-CZ" b="1" dirty="0" smtClean="0"/>
              <a:t>B) Sekundární struktura</a:t>
            </a:r>
          </a:p>
          <a:p>
            <a:pPr>
              <a:buNone/>
              <a:defRPr/>
            </a:pPr>
            <a:r>
              <a:rPr lang="cs-CZ" sz="2800" dirty="0" smtClean="0">
                <a:cs typeface="Arial" pitchFamily="34" charset="0"/>
              </a:rPr>
              <a:t>=&gt; je </a:t>
            </a:r>
            <a:r>
              <a:rPr lang="cs-CZ" sz="2800" dirty="0">
                <a:cs typeface="Arial" pitchFamily="34" charset="0"/>
              </a:rPr>
              <a:t>dána geometrickým uspořádáním polypeptidického řetězce</a:t>
            </a:r>
          </a:p>
          <a:p>
            <a:pPr>
              <a:buNone/>
              <a:defRPr/>
            </a:pPr>
            <a:r>
              <a:rPr lang="cs-CZ" sz="2800" dirty="0" smtClean="0">
                <a:cs typeface="Arial" pitchFamily="34" charset="0"/>
              </a:rPr>
              <a:t>=&gt; vznik </a:t>
            </a:r>
            <a:r>
              <a:rPr lang="cs-CZ" sz="2800" dirty="0">
                <a:cs typeface="Arial" pitchFamily="34" charset="0"/>
              </a:rPr>
              <a:t>je umožněn vodíkovými vazbami</a:t>
            </a:r>
          </a:p>
          <a:p>
            <a:pPr>
              <a:buFont typeface="Wingdings" pitchFamily="2" charset="2"/>
              <a:buNone/>
              <a:defRPr/>
            </a:pPr>
            <a:endParaRPr lang="cs-CZ" sz="2800" u="sng" dirty="0">
              <a:cs typeface="Arial" pitchFamily="34" charset="0"/>
            </a:endParaRPr>
          </a:p>
          <a:p>
            <a:pPr>
              <a:buFont typeface="Wingdings" pitchFamily="2" charset="2"/>
              <a:buNone/>
              <a:defRPr/>
            </a:pPr>
            <a:r>
              <a:rPr lang="cs-CZ" sz="2800" u="sng" dirty="0">
                <a:cs typeface="Arial" pitchFamily="34" charset="0"/>
              </a:rPr>
              <a:t>2 formy:</a:t>
            </a:r>
          </a:p>
          <a:p>
            <a:pPr marL="582613" indent="-514350">
              <a:buFont typeface="Wingdings" pitchFamily="2" charset="2"/>
              <a:buAutoNum type="alphaLcParenR"/>
              <a:defRPr/>
            </a:pPr>
            <a:r>
              <a:rPr lang="cs-CZ" sz="2800" dirty="0">
                <a:cs typeface="Arial" pitchFamily="34" charset="0"/>
              </a:rPr>
              <a:t>šroubovice </a:t>
            </a:r>
            <a:r>
              <a:rPr lang="cs-CZ" sz="2400" dirty="0">
                <a:cs typeface="Arial" pitchFamily="34" charset="0"/>
              </a:rPr>
              <a:t>(alfa – </a:t>
            </a:r>
            <a:r>
              <a:rPr lang="cs-CZ" sz="2400" dirty="0" err="1">
                <a:cs typeface="Arial" pitchFamily="34" charset="0"/>
              </a:rPr>
              <a:t>helix</a:t>
            </a:r>
            <a:r>
              <a:rPr lang="cs-CZ" sz="2400" dirty="0">
                <a:cs typeface="Arial" pitchFamily="34" charset="0"/>
              </a:rPr>
              <a:t>)</a:t>
            </a:r>
            <a:endParaRPr lang="cs-CZ" sz="2800" dirty="0">
              <a:cs typeface="Arial" pitchFamily="34" charset="0"/>
            </a:endParaRPr>
          </a:p>
          <a:p>
            <a:pPr marL="582613" indent="-514350">
              <a:buFont typeface="Wingdings" pitchFamily="2" charset="2"/>
              <a:buAutoNum type="alphaLcParenR"/>
              <a:defRPr/>
            </a:pPr>
            <a:r>
              <a:rPr lang="cs-CZ" sz="2800" dirty="0">
                <a:cs typeface="Arial" pitchFamily="34" charset="0"/>
              </a:rPr>
              <a:t>skládaný list </a:t>
            </a:r>
            <a:r>
              <a:rPr lang="cs-CZ" sz="2400" dirty="0" smtClean="0">
                <a:cs typeface="Arial" pitchFamily="34" charset="0"/>
              </a:rPr>
              <a:t>(beta-struktura)</a:t>
            </a:r>
            <a:endParaRPr lang="cs-CZ" sz="2800" b="1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Obrázek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716017" y="0"/>
            <a:ext cx="4427984" cy="3933056"/>
          </a:xfrm>
          <a:prstGeom prst="rect">
            <a:avLst/>
          </a:prstGeom>
        </p:spPr>
      </p:pic>
      <p:pic>
        <p:nvPicPr>
          <p:cNvPr id="5" name="Obrázek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0" y="3573016"/>
            <a:ext cx="4716016" cy="3284984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Struktura bílkovin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53136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cs-CZ" b="1" dirty="0" smtClean="0"/>
              <a:t>C) Terciární struktura</a:t>
            </a:r>
          </a:p>
          <a:p>
            <a:pPr>
              <a:buNone/>
              <a:defRPr/>
            </a:pPr>
            <a:r>
              <a:rPr lang="cs-CZ" sz="2800" dirty="0" smtClean="0">
                <a:cs typeface="Arial" pitchFamily="34" charset="0"/>
              </a:rPr>
              <a:t>=&gt; je </a:t>
            </a:r>
            <a:r>
              <a:rPr lang="cs-CZ" sz="2800" dirty="0">
                <a:cs typeface="Arial" pitchFamily="34" charset="0"/>
              </a:rPr>
              <a:t>dána prostorovým uspořádáním polypeptidického řetězce</a:t>
            </a:r>
          </a:p>
          <a:p>
            <a:pPr>
              <a:buNone/>
              <a:defRPr/>
            </a:pPr>
            <a:r>
              <a:rPr lang="cs-CZ" sz="2800" dirty="0" smtClean="0">
                <a:cs typeface="Arial" pitchFamily="34" charset="0"/>
              </a:rPr>
              <a:t>=&gt; jsou </a:t>
            </a:r>
            <a:r>
              <a:rPr lang="cs-CZ" sz="2800" dirty="0">
                <a:cs typeface="Arial" pitchFamily="34" charset="0"/>
              </a:rPr>
              <a:t>nutné další typy vazeb (vodíkové, iontové, disulfidické atd.)</a:t>
            </a:r>
          </a:p>
          <a:p>
            <a:pPr>
              <a:buFont typeface="Wingdings" pitchFamily="2" charset="2"/>
              <a:buNone/>
              <a:defRPr/>
            </a:pPr>
            <a:endParaRPr lang="cs-CZ" sz="2800" u="sng" dirty="0">
              <a:cs typeface="Arial" pitchFamily="34" charset="0"/>
            </a:endParaRPr>
          </a:p>
          <a:p>
            <a:pPr>
              <a:buFont typeface="Wingdings" pitchFamily="2" charset="2"/>
              <a:buNone/>
              <a:defRPr/>
            </a:pPr>
            <a:r>
              <a:rPr lang="cs-CZ" sz="2800" u="sng" dirty="0">
                <a:cs typeface="Arial" pitchFamily="34" charset="0"/>
              </a:rPr>
              <a:t>2 </a:t>
            </a:r>
            <a:r>
              <a:rPr lang="cs-CZ" sz="2800" u="sng" dirty="0" smtClean="0">
                <a:cs typeface="Arial" pitchFamily="34" charset="0"/>
              </a:rPr>
              <a:t>formy:</a:t>
            </a:r>
            <a:endParaRPr lang="cs-CZ" sz="2800" u="sng" dirty="0">
              <a:cs typeface="Arial" pitchFamily="34" charset="0"/>
            </a:endParaRPr>
          </a:p>
          <a:p>
            <a:pPr marL="582613" indent="-514350">
              <a:buFont typeface="Wingdings" pitchFamily="2" charset="2"/>
              <a:buAutoNum type="alphaLcParenR"/>
              <a:defRPr/>
            </a:pPr>
            <a:r>
              <a:rPr lang="cs-CZ" sz="2800" dirty="0">
                <a:cs typeface="Arial" pitchFamily="34" charset="0"/>
              </a:rPr>
              <a:t>f</a:t>
            </a:r>
            <a:r>
              <a:rPr lang="cs-CZ" sz="2800" dirty="0" smtClean="0">
                <a:cs typeface="Arial" pitchFamily="34" charset="0"/>
              </a:rPr>
              <a:t>ibrilární - tvar </a:t>
            </a:r>
            <a:r>
              <a:rPr lang="cs-CZ" sz="2800" dirty="0">
                <a:cs typeface="Arial" pitchFamily="34" charset="0"/>
              </a:rPr>
              <a:t>vlákna</a:t>
            </a:r>
          </a:p>
          <a:p>
            <a:pPr marL="582613" indent="-514350">
              <a:buFont typeface="Wingdings" pitchFamily="2" charset="2"/>
              <a:buAutoNum type="alphaLcParenR"/>
              <a:defRPr/>
            </a:pPr>
            <a:r>
              <a:rPr lang="cs-CZ" sz="2800" dirty="0" err="1">
                <a:cs typeface="Arial" pitchFamily="34" charset="0"/>
              </a:rPr>
              <a:t>g</a:t>
            </a:r>
            <a:r>
              <a:rPr lang="cs-CZ" sz="2800" dirty="0" err="1" smtClean="0">
                <a:cs typeface="Arial" pitchFamily="34" charset="0"/>
              </a:rPr>
              <a:t>lobulární</a:t>
            </a:r>
            <a:r>
              <a:rPr lang="cs-CZ" sz="2800" dirty="0" smtClean="0">
                <a:cs typeface="Arial" pitchFamily="34" charset="0"/>
              </a:rPr>
              <a:t> - tvar </a:t>
            </a:r>
            <a:r>
              <a:rPr lang="cs-CZ" sz="2800" dirty="0">
                <a:cs typeface="Arial" pitchFamily="34" charset="0"/>
              </a:rPr>
              <a:t>klubka</a:t>
            </a:r>
          </a:p>
          <a:p>
            <a:pPr>
              <a:buNone/>
            </a:pPr>
            <a:endParaRPr lang="cs-CZ" b="1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Struktura bílkovin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97152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cs-CZ" b="1" dirty="0" smtClean="0"/>
              <a:t>D) Kvartérní struktura</a:t>
            </a:r>
          </a:p>
          <a:p>
            <a:pPr>
              <a:buNone/>
            </a:pPr>
            <a:r>
              <a:rPr lang="cs-CZ" sz="2800" dirty="0" smtClean="0"/>
              <a:t>=&gt; je typická pro složitější bílkoviny</a:t>
            </a:r>
          </a:p>
          <a:p>
            <a:pPr>
              <a:buNone/>
            </a:pPr>
            <a:r>
              <a:rPr lang="cs-CZ" sz="2800" dirty="0" smtClean="0">
                <a:cs typeface="Arial" charset="0"/>
              </a:rPr>
              <a:t>=&gt; vzniká vzájemným prostorovým uspořádáním </a:t>
            </a:r>
            <a:r>
              <a:rPr lang="cs-CZ" sz="2800" dirty="0" err="1" smtClean="0">
                <a:cs typeface="Arial" charset="0"/>
              </a:rPr>
              <a:t>polypeptidových</a:t>
            </a:r>
            <a:r>
              <a:rPr lang="cs-CZ" sz="2800" dirty="0" smtClean="0">
                <a:cs typeface="Arial" charset="0"/>
              </a:rPr>
              <a:t> řetězců (tzv. </a:t>
            </a:r>
            <a:r>
              <a:rPr lang="cs-CZ" sz="2800" dirty="0" err="1" smtClean="0">
                <a:cs typeface="Arial" charset="0"/>
              </a:rPr>
              <a:t>podjednotek</a:t>
            </a:r>
            <a:r>
              <a:rPr lang="cs-CZ" sz="2800" dirty="0" smtClean="0">
                <a:cs typeface="Arial" charset="0"/>
              </a:rPr>
              <a:t>)</a:t>
            </a:r>
          </a:p>
          <a:p>
            <a:pPr>
              <a:buNone/>
            </a:pPr>
            <a:r>
              <a:rPr lang="cs-CZ" sz="2800" dirty="0" smtClean="0">
                <a:cs typeface="Arial" charset="0"/>
              </a:rPr>
              <a:t>=&gt; na stavbě se podílí i nebílkovinné složky</a:t>
            </a:r>
          </a:p>
          <a:p>
            <a:pPr>
              <a:buFont typeface="Wingdings" pitchFamily="2" charset="2"/>
              <a:buNone/>
            </a:pPr>
            <a:endParaRPr lang="cs-CZ" sz="2800" dirty="0" smtClean="0">
              <a:cs typeface="Arial" charset="0"/>
            </a:endParaRPr>
          </a:p>
          <a:p>
            <a:pPr>
              <a:buFont typeface="Wingdings" pitchFamily="2" charset="2"/>
              <a:buNone/>
            </a:pPr>
            <a:r>
              <a:rPr lang="cs-CZ" sz="2400" dirty="0" smtClean="0">
                <a:cs typeface="Arial" charset="0"/>
              </a:rPr>
              <a:t>Př. </a:t>
            </a:r>
            <a:r>
              <a:rPr lang="cs-CZ" sz="2400" b="1" dirty="0" smtClean="0">
                <a:cs typeface="Arial" charset="0"/>
              </a:rPr>
              <a:t>hemoglobin</a:t>
            </a:r>
            <a:r>
              <a:rPr lang="cs-CZ" sz="2400" dirty="0" smtClean="0">
                <a:cs typeface="Arial" charset="0"/>
              </a:rPr>
              <a:t> </a:t>
            </a:r>
          </a:p>
          <a:p>
            <a:pPr>
              <a:buFont typeface="Wingdings" pitchFamily="2" charset="2"/>
              <a:buNone/>
            </a:pPr>
            <a:r>
              <a:rPr lang="cs-CZ" sz="2400" dirty="0" smtClean="0">
                <a:cs typeface="Arial" charset="0"/>
              </a:rPr>
              <a:t>- skládá se ze 4 </a:t>
            </a:r>
            <a:r>
              <a:rPr lang="cs-CZ" sz="2400" dirty="0" err="1" smtClean="0">
                <a:cs typeface="Arial" charset="0"/>
              </a:rPr>
              <a:t>podjednotek</a:t>
            </a:r>
            <a:r>
              <a:rPr lang="cs-CZ" sz="2400" dirty="0">
                <a:cs typeface="Arial" charset="0"/>
              </a:rPr>
              <a:t> </a:t>
            </a:r>
            <a:r>
              <a:rPr lang="cs-CZ" sz="2000" dirty="0" smtClean="0">
                <a:cs typeface="Arial" charset="0"/>
              </a:rPr>
              <a:t>(alfa -1,2, beta -1,2)</a:t>
            </a:r>
            <a:endParaRPr lang="cs-CZ" sz="2400" dirty="0" smtClean="0">
              <a:cs typeface="Arial" charset="0"/>
            </a:endParaRPr>
          </a:p>
          <a:p>
            <a:pPr>
              <a:buFont typeface="Wingdings" pitchFamily="2" charset="2"/>
              <a:buNone/>
            </a:pPr>
            <a:r>
              <a:rPr lang="cs-CZ" sz="2400" dirty="0" smtClean="0">
                <a:cs typeface="Arial" charset="0"/>
              </a:rPr>
              <a:t>-každá z nich obsahuje nebílkovinnou část = hem </a:t>
            </a:r>
            <a:r>
              <a:rPr lang="cs-CZ" sz="2000" dirty="0" smtClean="0">
                <a:cs typeface="Arial" charset="0"/>
              </a:rPr>
              <a:t>(</a:t>
            </a:r>
            <a:r>
              <a:rPr lang="cs-CZ" sz="2000" dirty="0" err="1" smtClean="0">
                <a:cs typeface="Arial" charset="0"/>
              </a:rPr>
              <a:t>prostetická</a:t>
            </a:r>
            <a:r>
              <a:rPr lang="cs-CZ" sz="2000" dirty="0" smtClean="0">
                <a:cs typeface="Arial" charset="0"/>
              </a:rPr>
              <a:t> skupina)</a:t>
            </a:r>
          </a:p>
          <a:p>
            <a:pPr>
              <a:buFont typeface="Wingdings" pitchFamily="2" charset="2"/>
              <a:buNone/>
            </a:pPr>
            <a:r>
              <a:rPr lang="cs-CZ" sz="2400" dirty="0" smtClean="0">
                <a:cs typeface="Arial" charset="0"/>
              </a:rPr>
              <a:t>- </a:t>
            </a:r>
            <a:r>
              <a:rPr lang="cs-CZ" sz="2400" dirty="0" err="1">
                <a:cs typeface="Arial" charset="0"/>
              </a:rPr>
              <a:t>p</a:t>
            </a:r>
            <a:r>
              <a:rPr lang="cs-CZ" sz="2400" dirty="0" err="1" smtClean="0">
                <a:cs typeface="Arial" charset="0"/>
              </a:rPr>
              <a:t>odjednotky</a:t>
            </a:r>
            <a:r>
              <a:rPr lang="cs-CZ" sz="2400" dirty="0" smtClean="0">
                <a:cs typeface="Arial" charset="0"/>
              </a:rPr>
              <a:t> jsou spojeny vodíkovými a iontovými vazbami</a:t>
            </a:r>
          </a:p>
          <a:p>
            <a:pPr>
              <a:buFont typeface="Wingdings" pitchFamily="2" charset="2"/>
              <a:buNone/>
            </a:pPr>
            <a:endParaRPr lang="cs-CZ" sz="2400" dirty="0" smtClean="0">
              <a:cs typeface="Arial" charset="0"/>
            </a:endParaRPr>
          </a:p>
          <a:p>
            <a:pPr>
              <a:buNone/>
            </a:pPr>
            <a:endParaRPr lang="cs-CZ" b="1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dirty="0"/>
          </a:p>
        </p:txBody>
      </p:sp>
      <p:pic>
        <p:nvPicPr>
          <p:cNvPr id="4" name="Obrázek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39552" y="764704"/>
            <a:ext cx="8101384" cy="5328592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Opakování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AutoNum type="arabicPeriod"/>
            </a:pPr>
            <a:r>
              <a:rPr lang="cs-CZ" dirty="0" smtClean="0"/>
              <a:t>Jaké formy vytváří sekundární struktura bílkovin? Zakreslete je. </a:t>
            </a:r>
          </a:p>
          <a:p>
            <a:pPr marL="514350" indent="-514350">
              <a:buAutoNum type="arabicPeriod"/>
            </a:pPr>
            <a:r>
              <a:rPr lang="cs-CZ" dirty="0" smtClean="0"/>
              <a:t>Spojením kolika AA vznikají </a:t>
            </a:r>
            <a:r>
              <a:rPr lang="cs-CZ" dirty="0" err="1" smtClean="0"/>
              <a:t>oligopeptidy</a:t>
            </a:r>
            <a:r>
              <a:rPr lang="cs-CZ" dirty="0" smtClean="0"/>
              <a:t>?</a:t>
            </a:r>
          </a:p>
          <a:p>
            <a:pPr marL="514350" indent="-514350">
              <a:buAutoNum type="arabicPeriod"/>
            </a:pPr>
            <a:r>
              <a:rPr lang="cs-CZ" dirty="0" smtClean="0"/>
              <a:t>Mezi jakými funkčními skupinami AA vzniká peptidová vazba?</a:t>
            </a:r>
          </a:p>
          <a:p>
            <a:pPr marL="514350" indent="-514350">
              <a:buAutoNum type="arabicPeriod"/>
            </a:pPr>
            <a:r>
              <a:rPr lang="cs-CZ" dirty="0" smtClean="0"/>
              <a:t>Vyjmenujte 5 AA. </a:t>
            </a:r>
          </a:p>
          <a:p>
            <a:pPr marL="514350" indent="-514350">
              <a:buAutoNum type="arabicPeriod"/>
            </a:pPr>
            <a:r>
              <a:rPr lang="cs-CZ" dirty="0" smtClean="0"/>
              <a:t>Které základní prvky tvoří bílkoviny?</a:t>
            </a:r>
          </a:p>
          <a:p>
            <a:pPr marL="514350" indent="-514350">
              <a:buAutoNum type="arabicPeriod"/>
            </a:pPr>
            <a:r>
              <a:rPr lang="cs-CZ" dirty="0" smtClean="0"/>
              <a:t>Co udává primární struktura bílkovin?</a:t>
            </a:r>
          </a:p>
          <a:p>
            <a:pPr marL="514350" indent="-514350">
              <a:buAutoNum type="arabicPeriod"/>
            </a:pPr>
            <a:endParaRPr lang="cs-CZ" dirty="0" smtClean="0"/>
          </a:p>
          <a:p>
            <a:pPr marL="514350" indent="-514350">
              <a:buAutoNum type="arabicPeriod"/>
            </a:pPr>
            <a:endParaRPr lang="cs-CZ" dirty="0" smtClean="0"/>
          </a:p>
          <a:p>
            <a:pPr marL="514350" indent="-514350">
              <a:buAutoNum type="arabicPeriod"/>
            </a:pPr>
            <a:endParaRPr lang="cs-CZ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cs-CZ" sz="1400" u="sng" dirty="0" smtClean="0"/>
              <a:t>Zdroje a citace dodatek:</a:t>
            </a:r>
          </a:p>
          <a:p>
            <a:pPr fontAlgn="auto">
              <a:spcAft>
                <a:spcPts val="0"/>
              </a:spcAft>
              <a:buNone/>
              <a:defRPr/>
            </a:pPr>
            <a:r>
              <a:rPr lang="cs-CZ" sz="1200" dirty="0" smtClean="0"/>
              <a:t>MAREČEK, Aleš a Jaroslav HONZA. </a:t>
            </a:r>
            <a:r>
              <a:rPr lang="cs-CZ" sz="1200" i="1" dirty="0" smtClean="0"/>
              <a:t>Chemie pro čtyřletá gymnázia 3.díl</a:t>
            </a:r>
            <a:r>
              <a:rPr lang="cs-CZ" sz="1200" dirty="0" smtClean="0"/>
              <a:t>. Olomouc: Nakladatelství Olomouc, 2000. ISBN 80-7182-057-1. </a:t>
            </a:r>
          </a:p>
          <a:p>
            <a:pPr fontAlgn="auto">
              <a:spcAft>
                <a:spcPts val="0"/>
              </a:spcAft>
              <a:buNone/>
              <a:defRPr/>
            </a:pPr>
            <a:r>
              <a:rPr lang="cs-CZ" sz="1200" dirty="0" smtClean="0"/>
              <a:t>VACÍK, Jiří a kol. </a:t>
            </a:r>
            <a:r>
              <a:rPr lang="cs-CZ" sz="1200" i="1" dirty="0" smtClean="0"/>
              <a:t>Přehled středoškolské chemie</a:t>
            </a:r>
            <a:r>
              <a:rPr lang="cs-CZ" sz="1200" dirty="0" smtClean="0"/>
              <a:t>. Praha: SPN - pedagogické nakladatelství, 1999, ISBN 80-7235-108-7. </a:t>
            </a:r>
          </a:p>
          <a:p>
            <a:pPr fontAlgn="auto">
              <a:spcAft>
                <a:spcPts val="0"/>
              </a:spcAft>
              <a:buNone/>
              <a:defRPr/>
            </a:pPr>
            <a:r>
              <a:rPr lang="cs-CZ" sz="1200" dirty="0" smtClean="0"/>
              <a:t>Obr. 1: YASSINEMRABET. </a:t>
            </a:r>
            <a:r>
              <a:rPr lang="cs-CZ" sz="1200" i="1" dirty="0" smtClean="0"/>
              <a:t>http://en.wikipedia.org</a:t>
            </a:r>
            <a:r>
              <a:rPr lang="cs-CZ" sz="1200" dirty="0" smtClean="0"/>
              <a:t> [online]. [cit. 29.8.2013]. Dostupný na WWW: http://en.wikipedia.org/wiki/File:AminoAcidball.svg</a:t>
            </a:r>
            <a:endParaRPr lang="cs-CZ" sz="1200" dirty="0" smtClean="0">
              <a:hlinkClick r:id="rId2"/>
            </a:endParaRPr>
          </a:p>
          <a:p>
            <a:pPr>
              <a:buNone/>
            </a:pPr>
            <a:r>
              <a:rPr lang="cs-CZ" sz="1200" dirty="0" smtClean="0"/>
              <a:t>Obr. 2: YASSINEMRABET. </a:t>
            </a:r>
            <a:r>
              <a:rPr lang="cs-CZ" sz="1200" i="1" dirty="0" smtClean="0"/>
              <a:t>http://commons.wikimedia.org</a:t>
            </a:r>
            <a:r>
              <a:rPr lang="cs-CZ" sz="1200" dirty="0" smtClean="0"/>
              <a:t> [online]. [cit. 29.8.2013]. Dostupný na WWW: http://commons.wikimedia.org/wiki/File:Peptidformationball.svg</a:t>
            </a:r>
          </a:p>
          <a:p>
            <a:pPr>
              <a:buNone/>
            </a:pPr>
            <a:endParaRPr lang="cs-CZ" dirty="0" smtClean="0"/>
          </a:p>
          <a:p>
            <a:pPr>
              <a:buNone/>
            </a:pPr>
            <a:endParaRPr lang="cs-CZ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Zdroje</a:t>
            </a:r>
            <a:endParaRPr lang="cs-CZ" dirty="0"/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fontAlgn="auto">
              <a:spcAft>
                <a:spcPts val="0"/>
              </a:spcAft>
              <a:buNone/>
              <a:defRPr/>
            </a:pPr>
            <a:r>
              <a:rPr lang="cs-CZ" sz="1800" dirty="0" smtClean="0"/>
              <a:t>STREBLOVÁ, Eva. </a:t>
            </a:r>
            <a:r>
              <a:rPr lang="cs-CZ" sz="1800" i="1" dirty="0" smtClean="0"/>
              <a:t>Souhrnné texty z chemie pro přípravu k přijímacím zkouškám 2.díl</a:t>
            </a:r>
            <a:r>
              <a:rPr lang="cs-CZ" sz="1800" dirty="0" smtClean="0"/>
              <a:t>. Praha: Karolinum, 1998. ISBN 382-84-98. </a:t>
            </a:r>
          </a:p>
          <a:p>
            <a:pPr fontAlgn="auto">
              <a:spcAft>
                <a:spcPts val="0"/>
              </a:spcAft>
              <a:buNone/>
              <a:defRPr/>
            </a:pPr>
            <a:r>
              <a:rPr lang="cs-CZ" sz="1800" dirty="0" smtClean="0"/>
              <a:t>MAREČEK, Aleš a Jaroslav HONZA. </a:t>
            </a:r>
            <a:r>
              <a:rPr lang="cs-CZ" sz="1800" i="1" dirty="0" smtClean="0"/>
              <a:t>Chemie pro čtyřletá gymnázia 3.díl</a:t>
            </a:r>
            <a:r>
              <a:rPr lang="cs-CZ" sz="1800" dirty="0" smtClean="0"/>
              <a:t>. Olomouc: Nakladatelství Olomouc, 2000. ISBN 80-7182-057-1. </a:t>
            </a:r>
          </a:p>
          <a:p>
            <a:pPr fontAlgn="auto">
              <a:spcAft>
                <a:spcPts val="0"/>
              </a:spcAft>
              <a:buNone/>
              <a:defRPr/>
            </a:pPr>
            <a:r>
              <a:rPr lang="cs-CZ" sz="1800" dirty="0" smtClean="0"/>
              <a:t>VACÍK, Jiří a kol. </a:t>
            </a:r>
            <a:r>
              <a:rPr lang="cs-CZ" sz="1800" i="1" dirty="0" smtClean="0"/>
              <a:t>Přehled středoškolské chemie</a:t>
            </a:r>
            <a:r>
              <a:rPr lang="cs-CZ" sz="1800" dirty="0" smtClean="0"/>
              <a:t>. Praha: SPN - pedagogické nakladatelství, 1999, ISBN 80-7235-108-7. </a:t>
            </a:r>
          </a:p>
          <a:p>
            <a:pPr fontAlgn="auto">
              <a:spcAft>
                <a:spcPts val="0"/>
              </a:spcAft>
              <a:buNone/>
              <a:defRPr/>
            </a:pPr>
            <a:r>
              <a:rPr lang="cs-CZ" sz="1800" dirty="0" smtClean="0"/>
              <a:t>Obr. 1: YASSINEMRABET. </a:t>
            </a:r>
            <a:r>
              <a:rPr lang="cs-CZ" sz="1800" i="1" dirty="0" smtClean="0"/>
              <a:t>http://en.wikipedia.org</a:t>
            </a:r>
            <a:r>
              <a:rPr lang="cs-CZ" sz="1800" dirty="0" smtClean="0"/>
              <a:t> [online]. [cit. </a:t>
            </a:r>
            <a:r>
              <a:rPr lang="cs-CZ" sz="1800" dirty="0" smtClean="0"/>
              <a:t>29.8.2013</a:t>
            </a:r>
            <a:r>
              <a:rPr lang="cs-CZ" sz="1800" dirty="0" smtClean="0"/>
              <a:t>]. Dostupný na WWW: http://en.wikipedia.org/wiki/File:AminoAcidball.svg</a:t>
            </a:r>
            <a:endParaRPr lang="cs-CZ" sz="1800" dirty="0" smtClean="0">
              <a:hlinkClick r:id="rId2"/>
            </a:endParaRPr>
          </a:p>
          <a:p>
            <a:pPr>
              <a:buNone/>
            </a:pPr>
            <a:r>
              <a:rPr lang="cs-CZ" sz="1800" dirty="0" smtClean="0"/>
              <a:t>Obr. 2: YASSINEMRABET. </a:t>
            </a:r>
            <a:r>
              <a:rPr lang="cs-CZ" sz="1800" i="1" dirty="0" smtClean="0"/>
              <a:t>http://commons.wikimedia.org</a:t>
            </a:r>
            <a:r>
              <a:rPr lang="cs-CZ" sz="1800" dirty="0" smtClean="0"/>
              <a:t> [online]. [cit. </a:t>
            </a:r>
            <a:r>
              <a:rPr lang="cs-CZ" sz="1800" dirty="0" smtClean="0"/>
              <a:t>29.8.2013</a:t>
            </a:r>
            <a:r>
              <a:rPr lang="cs-CZ" sz="1800" dirty="0" smtClean="0"/>
              <a:t>]. Dostupný na WWW: http://commons.wikimedia.org/wiki/File:Peptidformationball.svg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Nadpis 5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cs-CZ" sz="6600" b="1" dirty="0" smtClean="0">
                <a:solidFill>
                  <a:schemeClr val="accent6">
                    <a:lumMod val="50000"/>
                  </a:schemeClr>
                </a:solidFill>
              </a:rPr>
              <a:t>Přírodní látky</a:t>
            </a:r>
            <a:endParaRPr lang="cs-CZ" sz="66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7" name="Podnadpis 6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cs-CZ" sz="4800" b="1" dirty="0" smtClean="0">
                <a:solidFill>
                  <a:srgbClr val="0070C0"/>
                </a:solidFill>
              </a:rPr>
              <a:t>Proteiny - úvod</a:t>
            </a:r>
            <a:endParaRPr lang="cs-CZ" sz="4800" b="1" dirty="0">
              <a:solidFill>
                <a:srgbClr val="0070C0"/>
              </a:solidFill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Peptidy a Proteiny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cs-CZ" sz="2800" dirty="0" smtClean="0">
                <a:latin typeface="Arial" charset="0"/>
                <a:cs typeface="Arial" charset="0"/>
              </a:rPr>
              <a:t>=&gt; hlavní prvky tvořící molekuly peptidů a bílkovin jsou: </a:t>
            </a:r>
            <a:r>
              <a:rPr lang="cs-CZ" sz="2800" b="1" dirty="0" smtClean="0">
                <a:latin typeface="Arial" charset="0"/>
                <a:cs typeface="Arial" charset="0"/>
              </a:rPr>
              <a:t>C, O, N, H </a:t>
            </a:r>
            <a:r>
              <a:rPr lang="cs-CZ" sz="2800" dirty="0" smtClean="0">
                <a:latin typeface="Arial" charset="0"/>
                <a:cs typeface="Arial" charset="0"/>
              </a:rPr>
              <a:t>(+ další prvky)</a:t>
            </a:r>
          </a:p>
          <a:p>
            <a:pPr>
              <a:buNone/>
            </a:pPr>
            <a:endParaRPr lang="cs-CZ" sz="2800" dirty="0" smtClean="0">
              <a:latin typeface="Arial" charset="0"/>
              <a:cs typeface="Arial" charset="0"/>
            </a:endParaRPr>
          </a:p>
          <a:p>
            <a:pPr>
              <a:buNone/>
            </a:pPr>
            <a:r>
              <a:rPr lang="cs-CZ" sz="2800" dirty="0" smtClean="0">
                <a:latin typeface="Arial" charset="0"/>
                <a:cs typeface="Arial" charset="0"/>
              </a:rPr>
              <a:t>=&gt; základními stavebními jednotkami jsou </a:t>
            </a:r>
            <a:r>
              <a:rPr lang="cs-CZ" sz="2800" b="1" dirty="0" smtClean="0">
                <a:latin typeface="Arial" charset="0"/>
                <a:cs typeface="Arial" charset="0"/>
              </a:rPr>
              <a:t>aminokyseliny</a:t>
            </a:r>
          </a:p>
          <a:p>
            <a:pPr>
              <a:buFont typeface="Symbol" pitchFamily="18" charset="2"/>
              <a:buChar char="Þ"/>
            </a:pPr>
            <a:endParaRPr lang="cs-CZ" dirty="0" smtClean="0">
              <a:latin typeface="Arial" charset="0"/>
              <a:cs typeface="Arial" charset="0"/>
            </a:endParaRPr>
          </a:p>
          <a:p>
            <a:endParaRPr lang="cs-CZ" dirty="0"/>
          </a:p>
        </p:txBody>
      </p:sp>
      <p:pic>
        <p:nvPicPr>
          <p:cNvPr id="7170" name="Picture 2" descr="File:AminoAcidball.sv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16016" y="3704167"/>
            <a:ext cx="4427984" cy="3153834"/>
          </a:xfrm>
          <a:prstGeom prst="rect">
            <a:avLst/>
          </a:prstGeom>
          <a:noFill/>
        </p:spPr>
      </p:pic>
      <p:sp>
        <p:nvSpPr>
          <p:cNvPr id="5" name="TextovéPole 4"/>
          <p:cNvSpPr txBox="1"/>
          <p:nvPr/>
        </p:nvSpPr>
        <p:spPr>
          <a:xfrm>
            <a:off x="2483768" y="5517232"/>
            <a:ext cx="183838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b="1" dirty="0" smtClean="0"/>
              <a:t>OBECNÝ VZOREC </a:t>
            </a:r>
          </a:p>
          <a:p>
            <a:r>
              <a:rPr lang="cs-CZ" b="1" dirty="0" smtClean="0"/>
              <a:t>AMINOKYSELINY</a:t>
            </a:r>
            <a:endParaRPr lang="cs-CZ" b="1" dirty="0"/>
          </a:p>
        </p:txBody>
      </p:sp>
      <p:sp>
        <p:nvSpPr>
          <p:cNvPr id="6" name="TextovéPole 5"/>
          <p:cNvSpPr txBox="1"/>
          <p:nvPr/>
        </p:nvSpPr>
        <p:spPr>
          <a:xfrm>
            <a:off x="2987824" y="5085184"/>
            <a:ext cx="7433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/>
              <a:t>Obr. 1</a:t>
            </a:r>
            <a:endParaRPr lang="cs-CZ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Aminokyseliny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257800"/>
          </a:xfrm>
        </p:spPr>
        <p:txBody>
          <a:bodyPr/>
          <a:lstStyle/>
          <a:p>
            <a:pPr>
              <a:buNone/>
            </a:pPr>
            <a:r>
              <a:rPr lang="cs-CZ" dirty="0" smtClean="0"/>
              <a:t>=&gt; v bílkovinách se nachází </a:t>
            </a:r>
            <a:r>
              <a:rPr lang="cs-CZ" b="1" dirty="0" smtClean="0"/>
              <a:t>20</a:t>
            </a:r>
            <a:r>
              <a:rPr lang="cs-CZ" dirty="0" smtClean="0"/>
              <a:t> základních aminokyselin:</a:t>
            </a:r>
            <a:endParaRPr lang="cs-CZ" dirty="0"/>
          </a:p>
        </p:txBody>
      </p:sp>
      <p:sp>
        <p:nvSpPr>
          <p:cNvPr id="4" name="Obdélník 3"/>
          <p:cNvSpPr/>
          <p:nvPr/>
        </p:nvSpPr>
        <p:spPr>
          <a:xfrm>
            <a:off x="395536" y="2708920"/>
            <a:ext cx="3600400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11480">
              <a:buFont typeface="Wingdings"/>
              <a:buChar char=""/>
              <a:defRPr/>
            </a:pPr>
            <a:r>
              <a:rPr lang="cs-CZ" b="1" u="sng" dirty="0">
                <a:latin typeface="Arial" pitchFamily="34" charset="0"/>
                <a:cs typeface="Arial" pitchFamily="34" charset="0"/>
              </a:rPr>
              <a:t>Necyklické aminokyseliny</a:t>
            </a:r>
          </a:p>
          <a:p>
            <a:pPr marL="740664" lvl="1">
              <a:buFont typeface="Wingdings"/>
              <a:buChar char=""/>
              <a:defRPr/>
            </a:pPr>
            <a:r>
              <a:rPr lang="cs-CZ" b="1" dirty="0">
                <a:latin typeface="Arial" pitchFamily="34" charset="0"/>
                <a:cs typeface="Arial" pitchFamily="34" charset="0"/>
              </a:rPr>
              <a:t>Glycin </a:t>
            </a:r>
          </a:p>
          <a:p>
            <a:pPr marL="740664" lvl="1">
              <a:buFont typeface="Wingdings"/>
              <a:buChar char=""/>
              <a:defRPr/>
            </a:pPr>
            <a:r>
              <a:rPr lang="cs-CZ" b="1" dirty="0">
                <a:latin typeface="Arial" pitchFamily="34" charset="0"/>
                <a:cs typeface="Arial" pitchFamily="34" charset="0"/>
              </a:rPr>
              <a:t>Alanin </a:t>
            </a:r>
          </a:p>
          <a:p>
            <a:pPr marL="740664" lvl="1">
              <a:buFont typeface="Wingdings"/>
              <a:buChar char=""/>
              <a:defRPr/>
            </a:pPr>
            <a:r>
              <a:rPr lang="cs-CZ" b="1" dirty="0">
                <a:latin typeface="Arial" pitchFamily="34" charset="0"/>
                <a:cs typeface="Arial" pitchFamily="34" charset="0"/>
              </a:rPr>
              <a:t>Valin </a:t>
            </a:r>
          </a:p>
          <a:p>
            <a:pPr marL="740664" lvl="1">
              <a:buFont typeface="Wingdings"/>
              <a:buChar char=""/>
              <a:defRPr/>
            </a:pPr>
            <a:r>
              <a:rPr lang="cs-CZ" b="1" dirty="0">
                <a:latin typeface="Arial" pitchFamily="34" charset="0"/>
                <a:cs typeface="Arial" pitchFamily="34" charset="0"/>
              </a:rPr>
              <a:t>Leucin </a:t>
            </a:r>
          </a:p>
          <a:p>
            <a:pPr marL="740664" lvl="1">
              <a:buFont typeface="Wingdings"/>
              <a:buChar char=""/>
              <a:defRPr/>
            </a:pPr>
            <a:r>
              <a:rPr lang="cs-CZ" b="1" dirty="0" err="1">
                <a:latin typeface="Arial" pitchFamily="34" charset="0"/>
                <a:cs typeface="Arial" pitchFamily="34" charset="0"/>
              </a:rPr>
              <a:t>Isoleucin</a:t>
            </a:r>
            <a:r>
              <a:rPr lang="cs-CZ" b="1" dirty="0">
                <a:latin typeface="Arial" pitchFamily="34" charset="0"/>
                <a:cs typeface="Arial" pitchFamily="34" charset="0"/>
              </a:rPr>
              <a:t> </a:t>
            </a:r>
            <a:r>
              <a:rPr lang="cs-CZ" b="1" dirty="0" smtClean="0">
                <a:latin typeface="Arial" pitchFamily="34" charset="0"/>
                <a:cs typeface="Arial" pitchFamily="34" charset="0"/>
              </a:rPr>
              <a:t> </a:t>
            </a:r>
            <a:endParaRPr lang="cs-CZ" b="1" dirty="0">
              <a:latin typeface="Arial" pitchFamily="34" charset="0"/>
              <a:cs typeface="Arial" pitchFamily="34" charset="0"/>
            </a:endParaRPr>
          </a:p>
          <a:p>
            <a:pPr marL="740664" lvl="1">
              <a:buFont typeface="Wingdings"/>
              <a:buChar char=""/>
              <a:defRPr/>
            </a:pPr>
            <a:r>
              <a:rPr lang="cs-CZ" b="1" dirty="0">
                <a:latin typeface="Arial" pitchFamily="34" charset="0"/>
                <a:cs typeface="Arial" pitchFamily="34" charset="0"/>
              </a:rPr>
              <a:t>Asparagin </a:t>
            </a:r>
          </a:p>
          <a:p>
            <a:pPr marL="740664" lvl="1">
              <a:buFont typeface="Wingdings"/>
              <a:buChar char=""/>
              <a:defRPr/>
            </a:pPr>
            <a:r>
              <a:rPr lang="cs-CZ" b="1" dirty="0" err="1">
                <a:latin typeface="Arial" pitchFamily="34" charset="0"/>
                <a:cs typeface="Arial" pitchFamily="34" charset="0"/>
              </a:rPr>
              <a:t>Glutamin</a:t>
            </a:r>
            <a:r>
              <a:rPr lang="cs-CZ" b="1" dirty="0">
                <a:latin typeface="Arial" pitchFamily="34" charset="0"/>
                <a:cs typeface="Arial" pitchFamily="34" charset="0"/>
              </a:rPr>
              <a:t> </a:t>
            </a:r>
          </a:p>
          <a:p>
            <a:pPr marL="740664" lvl="1">
              <a:buFont typeface="Wingdings"/>
              <a:buChar char=""/>
              <a:defRPr/>
            </a:pPr>
            <a:r>
              <a:rPr lang="cs-CZ" b="1" dirty="0">
                <a:latin typeface="Arial" pitchFamily="34" charset="0"/>
                <a:cs typeface="Arial" pitchFamily="34" charset="0"/>
              </a:rPr>
              <a:t>Prolin </a:t>
            </a:r>
            <a:r>
              <a:rPr lang="cs-CZ" b="1" dirty="0" smtClean="0">
                <a:latin typeface="Arial" pitchFamily="34" charset="0"/>
                <a:cs typeface="Arial" pitchFamily="34" charset="0"/>
              </a:rPr>
              <a:t> </a:t>
            </a:r>
            <a:endParaRPr lang="cs-CZ" b="1" dirty="0">
              <a:latin typeface="Arial" pitchFamily="34" charset="0"/>
              <a:cs typeface="Arial" pitchFamily="34" charset="0"/>
            </a:endParaRPr>
          </a:p>
          <a:p>
            <a:pPr marL="411480">
              <a:buFont typeface="Wingdings"/>
              <a:buChar char=""/>
              <a:defRPr/>
            </a:pPr>
            <a:r>
              <a:rPr lang="cs-CZ" b="1" u="sng" dirty="0">
                <a:latin typeface="Arial" pitchFamily="34" charset="0"/>
                <a:cs typeface="Arial" pitchFamily="34" charset="0"/>
              </a:rPr>
              <a:t>Bazické aminokyseliny</a:t>
            </a:r>
          </a:p>
          <a:p>
            <a:pPr marL="740664" lvl="1">
              <a:buFont typeface="Wingdings"/>
              <a:buChar char=""/>
              <a:defRPr/>
            </a:pPr>
            <a:r>
              <a:rPr lang="cs-CZ" b="1" dirty="0">
                <a:latin typeface="Arial" pitchFamily="34" charset="0"/>
                <a:cs typeface="Arial" pitchFamily="34" charset="0"/>
              </a:rPr>
              <a:t>Lysin </a:t>
            </a:r>
          </a:p>
          <a:p>
            <a:pPr marL="740664" lvl="1">
              <a:buFont typeface="Wingdings"/>
              <a:buChar char=""/>
              <a:defRPr/>
            </a:pPr>
            <a:r>
              <a:rPr lang="cs-CZ" b="1" dirty="0">
                <a:latin typeface="Arial" pitchFamily="34" charset="0"/>
                <a:cs typeface="Arial" pitchFamily="34" charset="0"/>
              </a:rPr>
              <a:t>Arginin </a:t>
            </a:r>
            <a:r>
              <a:rPr lang="cs-CZ" b="1" dirty="0" smtClean="0">
                <a:latin typeface="Arial" pitchFamily="34" charset="0"/>
                <a:cs typeface="Arial" pitchFamily="34" charset="0"/>
              </a:rPr>
              <a:t> </a:t>
            </a:r>
            <a:endParaRPr lang="cs-CZ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Obdélník 4"/>
          <p:cNvSpPr/>
          <p:nvPr/>
        </p:nvSpPr>
        <p:spPr>
          <a:xfrm>
            <a:off x="4427984" y="2420888"/>
            <a:ext cx="3672408" cy="439133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11480">
              <a:buFont typeface="Wingdings"/>
              <a:buChar char=""/>
              <a:defRPr/>
            </a:pPr>
            <a:endParaRPr lang="cs-CZ" b="1" u="sng" dirty="0" smtClean="0">
              <a:latin typeface="Arial" pitchFamily="34" charset="0"/>
              <a:cs typeface="Arial" pitchFamily="34" charset="0"/>
            </a:endParaRPr>
          </a:p>
          <a:p>
            <a:pPr marL="411480">
              <a:buFont typeface="Wingdings"/>
              <a:buChar char=""/>
              <a:defRPr/>
            </a:pPr>
            <a:r>
              <a:rPr lang="cs-CZ" b="1" u="sng" dirty="0">
                <a:latin typeface="Arial" pitchFamily="34" charset="0"/>
                <a:cs typeface="Arial" pitchFamily="34" charset="0"/>
              </a:rPr>
              <a:t>Kyselé aminokyseliny</a:t>
            </a:r>
          </a:p>
          <a:p>
            <a:pPr marL="740664" lvl="1">
              <a:buFont typeface="Wingdings"/>
              <a:buChar char=""/>
              <a:defRPr/>
            </a:pPr>
            <a:r>
              <a:rPr lang="cs-CZ" b="1" dirty="0">
                <a:latin typeface="Arial" pitchFamily="34" charset="0"/>
                <a:cs typeface="Arial" pitchFamily="34" charset="0"/>
              </a:rPr>
              <a:t>Kyselina </a:t>
            </a:r>
            <a:r>
              <a:rPr lang="cs-CZ" b="1" dirty="0" err="1">
                <a:latin typeface="Arial" pitchFamily="34" charset="0"/>
                <a:cs typeface="Arial" pitchFamily="34" charset="0"/>
              </a:rPr>
              <a:t>asparagová</a:t>
            </a:r>
            <a:r>
              <a:rPr lang="cs-CZ" b="1" dirty="0">
                <a:latin typeface="Arial" pitchFamily="34" charset="0"/>
                <a:cs typeface="Arial" pitchFamily="34" charset="0"/>
              </a:rPr>
              <a:t> </a:t>
            </a:r>
          </a:p>
          <a:p>
            <a:pPr marL="740664" lvl="1">
              <a:buFont typeface="Wingdings"/>
              <a:buChar char=""/>
              <a:defRPr/>
            </a:pPr>
            <a:r>
              <a:rPr lang="cs-CZ" b="1" dirty="0">
                <a:latin typeface="Arial" pitchFamily="34" charset="0"/>
                <a:cs typeface="Arial" pitchFamily="34" charset="0"/>
              </a:rPr>
              <a:t>Kyselina </a:t>
            </a:r>
            <a:r>
              <a:rPr lang="cs-CZ" b="1" dirty="0" err="1">
                <a:latin typeface="Arial" pitchFamily="34" charset="0"/>
                <a:cs typeface="Arial" pitchFamily="34" charset="0"/>
              </a:rPr>
              <a:t>glutamová</a:t>
            </a:r>
            <a:r>
              <a:rPr lang="cs-CZ" b="1" dirty="0">
                <a:latin typeface="Arial" pitchFamily="34" charset="0"/>
                <a:cs typeface="Arial" pitchFamily="34" charset="0"/>
              </a:rPr>
              <a:t>  </a:t>
            </a:r>
            <a:endParaRPr lang="cs-CZ" b="1" u="sng" dirty="0">
              <a:latin typeface="Arial" pitchFamily="34" charset="0"/>
              <a:cs typeface="Arial" pitchFamily="34" charset="0"/>
            </a:endParaRPr>
          </a:p>
          <a:p>
            <a:pPr marL="411480">
              <a:buFont typeface="Wingdings"/>
              <a:buChar char=""/>
              <a:defRPr/>
            </a:pPr>
            <a:r>
              <a:rPr lang="cs-CZ" b="1" u="sng" dirty="0" err="1" smtClean="0">
                <a:latin typeface="Arial" pitchFamily="34" charset="0"/>
                <a:cs typeface="Arial" pitchFamily="34" charset="0"/>
              </a:rPr>
              <a:t>Hydroxy</a:t>
            </a:r>
            <a:r>
              <a:rPr lang="cs-CZ" b="1" u="sng" dirty="0" smtClean="0">
                <a:latin typeface="Arial" pitchFamily="34" charset="0"/>
                <a:cs typeface="Arial" pitchFamily="34" charset="0"/>
              </a:rPr>
              <a:t>-aminokyseliny</a:t>
            </a:r>
            <a:endParaRPr lang="cs-CZ" b="1" u="sng" dirty="0">
              <a:latin typeface="Arial" pitchFamily="34" charset="0"/>
              <a:cs typeface="Arial" pitchFamily="34" charset="0"/>
            </a:endParaRPr>
          </a:p>
          <a:p>
            <a:pPr marL="740664" lvl="1">
              <a:buFont typeface="Wingdings"/>
              <a:buChar char=""/>
              <a:defRPr/>
            </a:pPr>
            <a:r>
              <a:rPr lang="cs-CZ" b="1" dirty="0">
                <a:latin typeface="Arial" pitchFamily="34" charset="0"/>
                <a:cs typeface="Arial" pitchFamily="34" charset="0"/>
              </a:rPr>
              <a:t>Serin </a:t>
            </a:r>
          </a:p>
          <a:p>
            <a:pPr marL="740664" lvl="1">
              <a:buFont typeface="Wingdings"/>
              <a:buChar char=""/>
              <a:defRPr/>
            </a:pPr>
            <a:r>
              <a:rPr lang="cs-CZ" b="1" dirty="0" err="1">
                <a:latin typeface="Arial" pitchFamily="34" charset="0"/>
                <a:cs typeface="Arial" pitchFamily="34" charset="0"/>
              </a:rPr>
              <a:t>Threonin</a:t>
            </a:r>
            <a:r>
              <a:rPr lang="cs-CZ" b="1" dirty="0">
                <a:latin typeface="Arial" pitchFamily="34" charset="0"/>
                <a:cs typeface="Arial" pitchFamily="34" charset="0"/>
              </a:rPr>
              <a:t> </a:t>
            </a:r>
          </a:p>
          <a:p>
            <a:pPr marL="411480">
              <a:buFont typeface="Wingdings"/>
              <a:buChar char=""/>
              <a:defRPr/>
            </a:pPr>
            <a:r>
              <a:rPr lang="cs-CZ" b="1" u="sng" dirty="0">
                <a:latin typeface="Arial" pitchFamily="34" charset="0"/>
                <a:cs typeface="Arial" pitchFamily="34" charset="0"/>
              </a:rPr>
              <a:t>Sirné - aminokyseliny</a:t>
            </a:r>
          </a:p>
          <a:p>
            <a:pPr marL="740664" lvl="1">
              <a:buFont typeface="Wingdings"/>
              <a:buChar char=""/>
              <a:defRPr/>
            </a:pPr>
            <a:r>
              <a:rPr lang="cs-CZ" b="1" dirty="0">
                <a:latin typeface="Arial" pitchFamily="34" charset="0"/>
                <a:cs typeface="Arial" pitchFamily="34" charset="0"/>
              </a:rPr>
              <a:t>Cystein </a:t>
            </a:r>
            <a:r>
              <a:rPr lang="cs-CZ" b="1" dirty="0" smtClean="0">
                <a:latin typeface="Arial" pitchFamily="34" charset="0"/>
                <a:cs typeface="Arial" pitchFamily="34" charset="0"/>
              </a:rPr>
              <a:t> </a:t>
            </a:r>
            <a:endParaRPr lang="cs-CZ" b="1" dirty="0">
              <a:latin typeface="Arial" pitchFamily="34" charset="0"/>
              <a:cs typeface="Arial" pitchFamily="34" charset="0"/>
            </a:endParaRPr>
          </a:p>
          <a:p>
            <a:pPr marL="740664" lvl="1">
              <a:buFont typeface="Wingdings"/>
              <a:buChar char=""/>
              <a:defRPr/>
            </a:pPr>
            <a:r>
              <a:rPr lang="cs-CZ" b="1" dirty="0" err="1">
                <a:latin typeface="Arial" pitchFamily="34" charset="0"/>
                <a:cs typeface="Arial" pitchFamily="34" charset="0"/>
              </a:rPr>
              <a:t>Methionin</a:t>
            </a:r>
            <a:r>
              <a:rPr lang="cs-CZ" b="1" dirty="0">
                <a:latin typeface="Arial" pitchFamily="34" charset="0"/>
                <a:cs typeface="Arial" pitchFamily="34" charset="0"/>
              </a:rPr>
              <a:t> </a:t>
            </a:r>
            <a:r>
              <a:rPr lang="cs-CZ" b="1" dirty="0" smtClean="0">
                <a:latin typeface="Arial" pitchFamily="34" charset="0"/>
                <a:cs typeface="Arial" pitchFamily="34" charset="0"/>
              </a:rPr>
              <a:t> </a:t>
            </a:r>
            <a:endParaRPr lang="cs-CZ" b="1" dirty="0">
              <a:latin typeface="Arial" pitchFamily="34" charset="0"/>
              <a:cs typeface="Arial" pitchFamily="34" charset="0"/>
            </a:endParaRPr>
          </a:p>
          <a:p>
            <a:pPr marL="411480">
              <a:buFont typeface="Wingdings"/>
              <a:buChar char=""/>
              <a:defRPr/>
            </a:pPr>
            <a:r>
              <a:rPr lang="cs-CZ" b="1" u="sng" dirty="0">
                <a:latin typeface="Arial" pitchFamily="34" charset="0"/>
                <a:cs typeface="Arial" pitchFamily="34" charset="0"/>
              </a:rPr>
              <a:t>Aromatické (cyklické</a:t>
            </a:r>
            <a:r>
              <a:rPr lang="cs-CZ" b="1" dirty="0">
                <a:latin typeface="Arial" pitchFamily="34" charset="0"/>
                <a:cs typeface="Arial" pitchFamily="34" charset="0"/>
              </a:rPr>
              <a:t>)</a:t>
            </a:r>
          </a:p>
          <a:p>
            <a:pPr marL="740664" lvl="1">
              <a:buFont typeface="Wingdings"/>
              <a:buChar char=""/>
              <a:defRPr/>
            </a:pPr>
            <a:r>
              <a:rPr lang="cs-CZ" b="1" dirty="0">
                <a:latin typeface="Arial" pitchFamily="34" charset="0"/>
                <a:cs typeface="Arial" pitchFamily="34" charset="0"/>
              </a:rPr>
              <a:t>Fenylalanin </a:t>
            </a:r>
          </a:p>
          <a:p>
            <a:pPr marL="740664" lvl="1">
              <a:buFont typeface="Wingdings"/>
              <a:buChar char=""/>
              <a:defRPr/>
            </a:pPr>
            <a:r>
              <a:rPr lang="cs-CZ" b="1" dirty="0" err="1">
                <a:latin typeface="Arial" pitchFamily="34" charset="0"/>
                <a:cs typeface="Arial" pitchFamily="34" charset="0"/>
              </a:rPr>
              <a:t>Tyrosin</a:t>
            </a:r>
            <a:r>
              <a:rPr lang="cs-CZ" b="1" dirty="0">
                <a:latin typeface="Arial" pitchFamily="34" charset="0"/>
                <a:cs typeface="Arial" pitchFamily="34" charset="0"/>
              </a:rPr>
              <a:t> </a:t>
            </a:r>
          </a:p>
          <a:p>
            <a:pPr marL="740664" lvl="1">
              <a:buFont typeface="Wingdings"/>
              <a:buChar char=""/>
              <a:defRPr/>
            </a:pPr>
            <a:r>
              <a:rPr lang="cs-CZ" b="1" dirty="0">
                <a:latin typeface="Arial" pitchFamily="34" charset="0"/>
                <a:cs typeface="Arial" pitchFamily="34" charset="0"/>
              </a:rPr>
              <a:t>Tryptofan </a:t>
            </a:r>
          </a:p>
          <a:p>
            <a:pPr marL="740664" lvl="1">
              <a:buFont typeface="Wingdings"/>
              <a:buChar char=""/>
              <a:defRPr/>
            </a:pPr>
            <a:r>
              <a:rPr lang="cs-CZ" b="1" dirty="0">
                <a:latin typeface="Arial" pitchFamily="34" charset="0"/>
                <a:cs typeface="Arial" pitchFamily="34" charset="0"/>
              </a:rPr>
              <a:t>Histidin </a:t>
            </a:r>
            <a:r>
              <a:rPr lang="cs-CZ" b="1" dirty="0" smtClean="0">
                <a:latin typeface="Arial" pitchFamily="34" charset="0"/>
                <a:cs typeface="Arial" pitchFamily="34" charset="0"/>
              </a:rPr>
              <a:t> </a:t>
            </a:r>
            <a:endParaRPr lang="cs-CZ" b="1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Peptidy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25144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cs-CZ" sz="2800" dirty="0" smtClean="0"/>
              <a:t>=&gt; jsou tvořené spojením nejméně dvou aminokyselin </a:t>
            </a:r>
          </a:p>
          <a:p>
            <a:pPr>
              <a:buNone/>
            </a:pPr>
            <a:r>
              <a:rPr lang="cs-CZ" sz="2800" dirty="0" smtClean="0"/>
              <a:t>=&gt; mezi aminokyselinami vzniká </a:t>
            </a:r>
            <a:r>
              <a:rPr lang="cs-CZ" sz="2800" b="1" dirty="0" smtClean="0"/>
              <a:t>peptidová vazba</a:t>
            </a:r>
          </a:p>
          <a:p>
            <a:pPr>
              <a:buFont typeface="Symbol" pitchFamily="18" charset="2"/>
              <a:buChar char="Þ"/>
            </a:pPr>
            <a:endParaRPr lang="cs-CZ" sz="2800" b="1" dirty="0" smtClean="0"/>
          </a:p>
          <a:p>
            <a:pPr algn="ctr">
              <a:buNone/>
            </a:pPr>
            <a:r>
              <a:rPr lang="cs-CZ" sz="3600" b="1" dirty="0">
                <a:solidFill>
                  <a:srgbClr val="FF0000"/>
                </a:solidFill>
              </a:rPr>
              <a:t> </a:t>
            </a:r>
            <a:r>
              <a:rPr lang="cs-CZ" sz="3600" b="1" dirty="0" smtClean="0">
                <a:solidFill>
                  <a:srgbClr val="FF0000"/>
                </a:solidFill>
              </a:rPr>
              <a:t> -CO-NH-</a:t>
            </a:r>
          </a:p>
          <a:p>
            <a:pPr algn="ctr">
              <a:buNone/>
            </a:pPr>
            <a:endParaRPr lang="cs-CZ" sz="2800" b="1" dirty="0" smtClean="0"/>
          </a:p>
          <a:p>
            <a:pPr algn="ctr">
              <a:buNone/>
            </a:pPr>
            <a:r>
              <a:rPr lang="cs-CZ" sz="2400" i="1" dirty="0" smtClean="0"/>
              <a:t>(reaguje karboxylová skupina jedné aminokyseliny s </a:t>
            </a:r>
            <a:r>
              <a:rPr lang="cs-CZ" sz="2400" i="1" dirty="0" err="1" smtClean="0"/>
              <a:t>amino</a:t>
            </a:r>
            <a:r>
              <a:rPr lang="cs-CZ" sz="2400" i="1" dirty="0" smtClean="0"/>
              <a:t> skupinou druhé aminokyseliny, za odštěpení molekuly vody)</a:t>
            </a:r>
          </a:p>
          <a:p>
            <a:pPr algn="ctr">
              <a:buNone/>
            </a:pPr>
            <a:endParaRPr lang="cs-CZ" sz="2400" i="1" dirty="0" smtClean="0"/>
          </a:p>
          <a:p>
            <a:pPr algn="ctr">
              <a:buNone/>
            </a:pPr>
            <a:r>
              <a:rPr lang="cs-CZ" sz="2400" b="1" dirty="0" smtClean="0">
                <a:cs typeface="Arial" charset="0"/>
              </a:rPr>
              <a:t>AA1-</a:t>
            </a:r>
            <a:r>
              <a:rPr lang="cs-CZ" sz="2400" b="1" dirty="0" smtClean="0">
                <a:solidFill>
                  <a:schemeClr val="tx2"/>
                </a:solidFill>
                <a:cs typeface="Arial" charset="0"/>
              </a:rPr>
              <a:t>NH</a:t>
            </a:r>
            <a:r>
              <a:rPr lang="cs-CZ" sz="2400" b="1" baseline="-25000" dirty="0" smtClean="0">
                <a:solidFill>
                  <a:schemeClr val="tx2"/>
                </a:solidFill>
                <a:cs typeface="Arial" charset="0"/>
              </a:rPr>
              <a:t>2</a:t>
            </a:r>
            <a:r>
              <a:rPr lang="cs-CZ" sz="2400" b="1" dirty="0" smtClean="0">
                <a:cs typeface="Arial" charset="0"/>
              </a:rPr>
              <a:t> + AA2-</a:t>
            </a:r>
            <a:r>
              <a:rPr lang="cs-CZ" sz="2400" b="1" dirty="0" smtClean="0">
                <a:solidFill>
                  <a:schemeClr val="tx2"/>
                </a:solidFill>
                <a:cs typeface="Arial" charset="0"/>
              </a:rPr>
              <a:t>COOH </a:t>
            </a:r>
            <a:r>
              <a:rPr lang="cs-CZ" sz="2400" b="1" dirty="0" smtClean="0">
                <a:cs typeface="Arial" charset="0"/>
              </a:rPr>
              <a:t>→ AA2-</a:t>
            </a:r>
            <a:r>
              <a:rPr lang="cs-CZ" sz="2400" b="1" dirty="0" smtClean="0">
                <a:solidFill>
                  <a:srgbClr val="FF0000"/>
                </a:solidFill>
                <a:cs typeface="Arial" charset="0"/>
              </a:rPr>
              <a:t>CO-NH</a:t>
            </a:r>
            <a:r>
              <a:rPr lang="cs-CZ" sz="2400" b="1" dirty="0" smtClean="0">
                <a:cs typeface="Arial" charset="0"/>
              </a:rPr>
              <a:t>-AA1 + </a:t>
            </a:r>
            <a:r>
              <a:rPr lang="cs-CZ" sz="2400" b="1" dirty="0" smtClean="0">
                <a:solidFill>
                  <a:schemeClr val="tx2"/>
                </a:solidFill>
                <a:cs typeface="Arial" charset="0"/>
              </a:rPr>
              <a:t>H</a:t>
            </a:r>
            <a:r>
              <a:rPr lang="cs-CZ" sz="2400" b="1" baseline="-25000" dirty="0" smtClean="0">
                <a:solidFill>
                  <a:schemeClr val="tx2"/>
                </a:solidFill>
                <a:cs typeface="Arial" charset="0"/>
              </a:rPr>
              <a:t>2</a:t>
            </a:r>
            <a:r>
              <a:rPr lang="cs-CZ" sz="2400" b="1" dirty="0" smtClean="0">
                <a:solidFill>
                  <a:schemeClr val="tx2"/>
                </a:solidFill>
                <a:cs typeface="Arial" charset="0"/>
              </a:rPr>
              <a:t>O</a:t>
            </a:r>
          </a:p>
          <a:p>
            <a:pPr algn="r">
              <a:buNone/>
            </a:pPr>
            <a:r>
              <a:rPr lang="cs-CZ" sz="1800" b="1" i="1" dirty="0">
                <a:cs typeface="Arial" charset="0"/>
              </a:rPr>
              <a:t>z</a:t>
            </a:r>
            <a:r>
              <a:rPr lang="cs-CZ" sz="1800" b="1" i="1" dirty="0" smtClean="0">
                <a:cs typeface="Arial" charset="0"/>
              </a:rPr>
              <a:t>kratka AA (</a:t>
            </a:r>
            <a:r>
              <a:rPr lang="cs-CZ" sz="1800" b="1" i="1" dirty="0" err="1" smtClean="0">
                <a:cs typeface="Arial" charset="0"/>
              </a:rPr>
              <a:t>amino</a:t>
            </a:r>
            <a:r>
              <a:rPr lang="cs-CZ" sz="1800" b="1" i="1" dirty="0" smtClean="0">
                <a:cs typeface="Arial" charset="0"/>
              </a:rPr>
              <a:t> </a:t>
            </a:r>
            <a:r>
              <a:rPr lang="cs-CZ" sz="1800" b="1" i="1" dirty="0" err="1" smtClean="0">
                <a:cs typeface="Arial" charset="0"/>
              </a:rPr>
              <a:t>acid</a:t>
            </a:r>
            <a:r>
              <a:rPr lang="cs-CZ" sz="1800" b="1" i="1" dirty="0" smtClean="0">
                <a:cs typeface="Arial" charset="0"/>
              </a:rPr>
              <a:t>)</a:t>
            </a:r>
          </a:p>
          <a:p>
            <a:pPr>
              <a:buNone/>
            </a:pPr>
            <a:endParaRPr lang="cs-CZ" sz="2400" b="1" i="1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 smtClean="0"/>
              <a:t>Vznik peptidové vazby mezi aminokyselinami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dirty="0"/>
          </a:p>
        </p:txBody>
      </p:sp>
      <p:pic>
        <p:nvPicPr>
          <p:cNvPr id="4098" name="Picture 2" descr="File:Peptidformationball.sv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31640" y="1606538"/>
            <a:ext cx="6408712" cy="5251463"/>
          </a:xfrm>
          <a:prstGeom prst="rect">
            <a:avLst/>
          </a:prstGeom>
          <a:noFill/>
        </p:spPr>
      </p:pic>
      <p:sp>
        <p:nvSpPr>
          <p:cNvPr id="5" name="TextovéPole 4"/>
          <p:cNvSpPr txBox="1"/>
          <p:nvPr/>
        </p:nvSpPr>
        <p:spPr>
          <a:xfrm>
            <a:off x="7812360" y="1700808"/>
            <a:ext cx="7433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/>
              <a:t>Obr. 2</a:t>
            </a:r>
            <a:endParaRPr lang="cs-CZ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Peptidy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cs-CZ" b="1" u="sng" dirty="0" smtClean="0"/>
              <a:t>Dělení peptidů:</a:t>
            </a:r>
          </a:p>
          <a:p>
            <a:pPr>
              <a:buNone/>
            </a:pPr>
            <a:endParaRPr lang="cs-CZ" b="1" u="sng" dirty="0" smtClean="0"/>
          </a:p>
          <a:p>
            <a:pPr marL="514350" indent="-514350">
              <a:buAutoNum type="alphaLcParenR"/>
            </a:pPr>
            <a:r>
              <a:rPr lang="cs-CZ" dirty="0" err="1" smtClean="0"/>
              <a:t>Oligopeptidy</a:t>
            </a:r>
            <a:r>
              <a:rPr lang="cs-CZ" dirty="0" smtClean="0"/>
              <a:t> (vznikají spojením 2-10 AA)</a:t>
            </a:r>
          </a:p>
          <a:p>
            <a:pPr marL="514350" indent="-514350">
              <a:buAutoNum type="alphaLcParenR"/>
            </a:pPr>
            <a:endParaRPr lang="cs-CZ" dirty="0" smtClean="0"/>
          </a:p>
          <a:p>
            <a:pPr marL="514350" indent="-514350">
              <a:buAutoNum type="alphaLcParenR"/>
            </a:pPr>
            <a:r>
              <a:rPr lang="cs-CZ" dirty="0" smtClean="0"/>
              <a:t>Polypeptidy (vznikají spojením 11-100 AA)</a:t>
            </a:r>
          </a:p>
          <a:p>
            <a:pPr marL="514350" indent="-514350">
              <a:buAutoNum type="alphaLcParenR"/>
            </a:pPr>
            <a:endParaRPr lang="cs-CZ" dirty="0" smtClean="0"/>
          </a:p>
          <a:p>
            <a:pPr marL="514350" indent="-514350">
              <a:buAutoNum type="alphaLcParenR"/>
            </a:pPr>
            <a:r>
              <a:rPr lang="cs-CZ" dirty="0" smtClean="0"/>
              <a:t>Bílkoviny = Proteiny (více než 100 AA)</a:t>
            </a:r>
            <a:endParaRPr lang="cs-CZ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Významné peptidy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cs-CZ" dirty="0" smtClean="0"/>
          </a:p>
          <a:p>
            <a:pPr>
              <a:buNone/>
            </a:pPr>
            <a:r>
              <a:rPr lang="cs-CZ" dirty="0" smtClean="0"/>
              <a:t>● Peptidové hormony </a:t>
            </a:r>
            <a:r>
              <a:rPr lang="cs-CZ" sz="2800" dirty="0" smtClean="0"/>
              <a:t>(inzulín, </a:t>
            </a:r>
            <a:r>
              <a:rPr lang="cs-CZ" sz="2800" dirty="0" err="1" smtClean="0"/>
              <a:t>glukagon</a:t>
            </a:r>
            <a:r>
              <a:rPr lang="cs-CZ" sz="2800" dirty="0" smtClean="0"/>
              <a:t>, oxytocin, </a:t>
            </a:r>
            <a:r>
              <a:rPr lang="cs-CZ" sz="2800" dirty="0" err="1" smtClean="0"/>
              <a:t>vasopresin</a:t>
            </a:r>
            <a:r>
              <a:rPr lang="cs-CZ" sz="2800" dirty="0" smtClean="0"/>
              <a:t>)</a:t>
            </a:r>
            <a:endParaRPr lang="cs-CZ" dirty="0" smtClean="0"/>
          </a:p>
          <a:p>
            <a:pPr>
              <a:buNone/>
            </a:pPr>
            <a:endParaRPr lang="cs-CZ" dirty="0" smtClean="0"/>
          </a:p>
          <a:p>
            <a:pPr>
              <a:buNone/>
            </a:pPr>
            <a:r>
              <a:rPr lang="cs-CZ" dirty="0" smtClean="0"/>
              <a:t>● Peptidová antibiotika </a:t>
            </a:r>
            <a:r>
              <a:rPr lang="cs-CZ" sz="2800" dirty="0" smtClean="0"/>
              <a:t>(penicilin, aktinomycin)</a:t>
            </a:r>
            <a:endParaRPr lang="cs-CZ" dirty="0" smtClean="0"/>
          </a:p>
          <a:p>
            <a:pPr>
              <a:buNone/>
            </a:pPr>
            <a:endParaRPr lang="cs-CZ" dirty="0" smtClean="0"/>
          </a:p>
          <a:p>
            <a:pPr>
              <a:buNone/>
            </a:pPr>
            <a:r>
              <a:rPr lang="cs-CZ" dirty="0" smtClean="0"/>
              <a:t>● Peptidové jedy </a:t>
            </a:r>
            <a:r>
              <a:rPr lang="cs-CZ" sz="2800" dirty="0" smtClean="0"/>
              <a:t>(hadí jedy, </a:t>
            </a:r>
            <a:r>
              <a:rPr lang="cs-CZ" sz="2800" dirty="0" err="1" smtClean="0"/>
              <a:t>faloidin</a:t>
            </a:r>
            <a:r>
              <a:rPr lang="cs-CZ" sz="2800" dirty="0" smtClean="0"/>
              <a:t> – jed v muchomůrkách)</a:t>
            </a:r>
            <a:endParaRPr lang="cs-CZ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127</TotalTime>
  <Words>842</Words>
  <Application>Microsoft Office PowerPoint</Application>
  <PresentationFormat>Předvádění na obrazovce (4:3)</PresentationFormat>
  <Paragraphs>163</Paragraphs>
  <Slides>20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20</vt:i4>
      </vt:variant>
    </vt:vector>
  </HeadingPairs>
  <TitlesOfParts>
    <vt:vector size="21" baseType="lpstr">
      <vt:lpstr>Motiv sady Office</vt:lpstr>
      <vt:lpstr>GYMNÁZIUM, VLAŠIM, TYLOVA 271 </vt:lpstr>
      <vt:lpstr>Snímek 2</vt:lpstr>
      <vt:lpstr>Přírodní látky</vt:lpstr>
      <vt:lpstr>Peptidy a Proteiny</vt:lpstr>
      <vt:lpstr>Aminokyseliny</vt:lpstr>
      <vt:lpstr>Peptidy</vt:lpstr>
      <vt:lpstr>Vznik peptidové vazby mezi aminokyselinami</vt:lpstr>
      <vt:lpstr>Peptidy</vt:lpstr>
      <vt:lpstr>Významné peptidy</vt:lpstr>
      <vt:lpstr>Proteiny (Bílkoviny)</vt:lpstr>
      <vt:lpstr>Funkce bílkovin v organismech</vt:lpstr>
      <vt:lpstr>Struktura bílkovin</vt:lpstr>
      <vt:lpstr>Struktura bílkovin</vt:lpstr>
      <vt:lpstr>Struktura bílkovin</vt:lpstr>
      <vt:lpstr>Snímek 15</vt:lpstr>
      <vt:lpstr>Struktura bílkovin</vt:lpstr>
      <vt:lpstr>Struktura bílkovin</vt:lpstr>
      <vt:lpstr>Snímek 18</vt:lpstr>
      <vt:lpstr>Opakování</vt:lpstr>
      <vt:lpstr>Zdroje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GYMNÁZIUM, VLAŠIM, TYLOVA 271 </dc:title>
  <dc:creator>SL410</dc:creator>
  <cp:lastModifiedBy>SL410</cp:lastModifiedBy>
  <cp:revision>36</cp:revision>
  <dcterms:created xsi:type="dcterms:W3CDTF">2013-11-16T14:07:06Z</dcterms:created>
  <dcterms:modified xsi:type="dcterms:W3CDTF">2013-11-21T15:55:13Z</dcterms:modified>
</cp:coreProperties>
</file>