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68" r:id="rId2"/>
    <p:sldId id="256" r:id="rId3"/>
    <p:sldId id="257" r:id="rId4"/>
    <p:sldId id="263" r:id="rId5"/>
    <p:sldId id="266" r:id="rId6"/>
    <p:sldId id="264" r:id="rId7"/>
    <p:sldId id="265" r:id="rId8"/>
    <p:sldId id="261" r:id="rId9"/>
    <p:sldId id="262" r:id="rId10"/>
    <p:sldId id="259" r:id="rId11"/>
    <p:sldId id="258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04958BC-947D-4579-BAA0-ACC9B6F4B09C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 smtClean="0"/>
              <a:t>Klepnutím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710BECE-3430-4A75-9071-3AF627B278B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413F04F-6359-44BE-8973-B6E08BF290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37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F78DF55-690C-41B8-8251-E3B7B566031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cs-CZ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58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1AF7304-96FA-49E9-84D1-338964981CB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74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D30A463-19EA-4B11-A34F-82512B0EDEA8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94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37B15C3-07A7-4E8F-921D-A73BC3FEBB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15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12A7DEF-6DF0-488E-ACA2-11AD7286FA5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35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22DCA53-6C4F-4DBB-AECA-8F5E069A257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56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B4DA1FD-71FA-45DA-B06F-8991F166B39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76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2B52625-D5BF-4BA5-95A2-20C7ADC8204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296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1369E3F-42BB-42F2-907C-0D00E27406F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317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3AF672E-2154-4353-99EF-C75EBCA82EA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9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Skupina 1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6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Volný tvar 7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9F51AC93-2373-4C56-B144-352076F34378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56B524C6-811C-4E88-89DA-8902BFC2E11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58FA9-A510-45DF-9E23-54081585D0AA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81A4B-24EB-4E44-B010-5A814354A7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45FC38-4350-41D0-9629-4864EF2FD4BF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50BA0-FECF-4BF6-A60E-639EFA0CCF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F617C-253F-4DAB-ADD6-417C529B28ED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3C16D0-4DB4-490C-A3F8-B808286A050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6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Dvojitá šipka 7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4EFF9A8-F64C-4814-AB69-7D22AF2FDCAB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946075E-9F6A-4989-8646-5A5DFCF4BC1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B121320-70EB-407B-B1BD-C1EC50D53584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1E23EDA-67A5-49A8-8A9F-9CCD47A1AE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A12401-9B66-48F4-AC40-5FDF6EFB7531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2B5658A-A594-4895-9F8C-0907A595A0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86C0582-6DB7-4EA1-8ACE-4EAC3851107A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C1326E2-A0B6-4DCE-A071-733A819337B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0559-24AF-4BF4-ACA1-5A32C26EE6E4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E9B48C-5084-47F4-8E59-62E33A2DCE2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2E6D3A7-394F-4870-B251-5430633A33D9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A20EEE9-9111-4C80-8473-E72E2785CB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7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Volný tvar 8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11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Dvojitá šipka 12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FAAA23E-A112-4435-A88F-E256E809621F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A46A9F3C-2536-4937-9A76-79235830894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500063" y="5945188"/>
            <a:ext cx="4940300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75" y="5938838"/>
            <a:ext cx="3690938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AB91E54A-C6A4-40AF-8FF7-33890418D8E0}" type="datetimeFigureOut">
              <a:rPr lang="cs-CZ"/>
              <a:pPr>
                <a:defRPr/>
              </a:pPr>
              <a:t>7.12.2013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 smtClean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6002063-1640-47B8-8B4B-2EBED7F5C4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5" r:id="rId3"/>
    <p:sldLayoutId id="2147483686" r:id="rId4"/>
    <p:sldLayoutId id="2147483687" r:id="rId5"/>
    <p:sldLayoutId id="2147483688" r:id="rId6"/>
    <p:sldLayoutId id="2147483682" r:id="rId7"/>
    <p:sldLayoutId id="2147483689" r:id="rId8"/>
    <p:sldLayoutId id="2147483690" r:id="rId9"/>
    <p:sldLayoutId id="2147483681" r:id="rId10"/>
    <p:sldLayoutId id="214748368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764704"/>
            <a:ext cx="7772400" cy="722313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sz="3600" dirty="0" smtClean="0">
                <a:latin typeface="Calibri nadpisy"/>
              </a:rPr>
              <a:t>GYMNÁZIUM, VLAŠIM, TYLOVA</a:t>
            </a:r>
            <a:br>
              <a:rPr lang="cs-CZ" sz="3600" dirty="0" smtClean="0">
                <a:latin typeface="Calibri nadpisy"/>
              </a:rPr>
            </a:br>
            <a:endParaRPr lang="cs-CZ" sz="3600" dirty="0" smtClean="0">
              <a:latin typeface="Calibri nadpisy"/>
            </a:endParaRPr>
          </a:p>
        </p:txBody>
      </p:sp>
      <p:pic>
        <p:nvPicPr>
          <p:cNvPr id="14338" name="obrázek 1" descr="F:\loga\obrys\logomodr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738" y="908050"/>
            <a:ext cx="1081087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4376" name="Group 40"/>
          <p:cNvGraphicFramePr>
            <a:graphicFrameLocks noGrp="1"/>
          </p:cNvGraphicFramePr>
          <p:nvPr/>
        </p:nvGraphicFramePr>
        <p:xfrm>
          <a:off x="971550" y="1989138"/>
          <a:ext cx="7416800" cy="3545586"/>
        </p:xfrm>
        <a:graphic>
          <a:graphicData uri="http://schemas.openxmlformats.org/drawingml/2006/table">
            <a:tbl>
              <a:tblPr/>
              <a:tblGrid>
                <a:gridCol w="3470275"/>
                <a:gridCol w="3946525"/>
              </a:tblGrid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cs-CZ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Autor </a:t>
                      </a:r>
                      <a:endParaRPr kumimoji="0" lang="cs-CZ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Mgr. Martina Fialková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Číslo materiálu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4_2_CH_19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Datum vytvoření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Arial" pitchFamily="34" charset="0"/>
                        </a:rPr>
                        <a:t>21.4.2013</a:t>
                      </a: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Arial" pitchFamily="34" charset="0"/>
                      </a:endParaRP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Druh učebního materiálu </a:t>
                      </a:r>
                      <a:endParaRPr kumimoji="0" lang="cs-CZ" sz="1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Prezentace + příloha - křížovka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Ročník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4.C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Anotace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Učební materiál na téma katalyzátor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Klíčová slova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Katalyzátor, výfukové plyny, ochrana ŽP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Vzdělávací oblast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Chemie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Očekávaný výstup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Žák pochopí účel  a význam katalyzátoru v automobilu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38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Calibri" pitchFamily="34" charset="0"/>
                          <a:cs typeface="Times New Roman" pitchFamily="18" charset="0"/>
                        </a:rPr>
                        <a:t>Zdroje a citace</a:t>
                      </a:r>
                      <a:endParaRPr kumimoji="0" lang="cs-CZ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Calibri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Calibri" pitchFamily="34" charset="0"/>
                          <a:cs typeface="Times New Roman" pitchFamily="18" charset="0"/>
                        </a:rPr>
                        <a:t>viz příloha</a:t>
                      </a:r>
                    </a:p>
                  </a:txBody>
                  <a:tcPr marL="68580" marR="68580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4374" name="Picture 3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6375" y="5661025"/>
            <a:ext cx="6264275" cy="119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Obdélník 3"/>
          <p:cNvSpPr>
            <a:spLocks noChangeArrowheads="1"/>
          </p:cNvSpPr>
          <p:nvPr/>
        </p:nvSpPr>
        <p:spPr bwMode="auto">
          <a:xfrm>
            <a:off x="935038" y="5084763"/>
            <a:ext cx="820896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>
                <a:latin typeface="Verdana" pitchFamily="34" charset="0"/>
              </a:rPr>
              <a:t> </a:t>
            </a:r>
          </a:p>
        </p:txBody>
      </p:sp>
      <p:sp>
        <p:nvSpPr>
          <p:cNvPr id="32770" name="Obdélník 4"/>
          <p:cNvSpPr>
            <a:spLocks noChangeArrowheads="1"/>
          </p:cNvSpPr>
          <p:nvPr/>
        </p:nvSpPr>
        <p:spPr bwMode="auto">
          <a:xfrm>
            <a:off x="755650" y="1268413"/>
            <a:ext cx="610235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cs-CZ" sz="3200">
              <a:latin typeface="Verdana" pitchFamily="34" charset="0"/>
            </a:endParaRPr>
          </a:p>
          <a:p>
            <a:r>
              <a:rPr lang="cs-CZ" sz="3200">
                <a:latin typeface="Verdana" pitchFamily="34" charset="0"/>
              </a:rPr>
              <a:t>použití katalyzátoru ve výfukové soustavě vyžaduje </a:t>
            </a:r>
            <a:r>
              <a:rPr lang="cs-CZ" sz="3200" b="1">
                <a:solidFill>
                  <a:srgbClr val="002060"/>
                </a:solidFill>
                <a:latin typeface="Verdana" pitchFamily="34" charset="0"/>
              </a:rPr>
              <a:t>užívání bezolovnatého benzínu</a:t>
            </a:r>
            <a:r>
              <a:rPr lang="cs-CZ" sz="3200">
                <a:latin typeface="Verdana" pitchFamily="34" charset="0"/>
              </a:rPr>
              <a:t>, protože olovo ničí katalytický účinek vzácných kovů</a:t>
            </a:r>
            <a:endParaRPr lang="cs-CZ" sz="3200" b="1">
              <a:solidFill>
                <a:srgbClr val="002060"/>
              </a:solidFill>
              <a:latin typeface="Verdana" pitchFamily="34" charset="0"/>
            </a:endParaRPr>
          </a:p>
        </p:txBody>
      </p:sp>
      <p:pic>
        <p:nvPicPr>
          <p:cNvPr id="32771" name="Obrázek 5" descr="220px-Skull_and_crossbones.svg[1]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888" y="4149725"/>
            <a:ext cx="2316162" cy="2220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Obdélník 6"/>
          <p:cNvSpPr>
            <a:spLocks noChangeArrowheads="1"/>
          </p:cNvSpPr>
          <p:nvPr/>
        </p:nvSpPr>
        <p:spPr bwMode="auto">
          <a:xfrm>
            <a:off x="1801813" y="333375"/>
            <a:ext cx="59832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cs-CZ" sz="5400" b="1">
                <a:solidFill>
                  <a:srgbClr val="002060"/>
                </a:solidFill>
                <a:latin typeface="Verdana" pitchFamily="34" charset="0"/>
              </a:rPr>
              <a:t>Katalytický jed</a:t>
            </a:r>
            <a:endParaRPr lang="cs-CZ" sz="5400">
              <a:latin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Obdélník 6"/>
          <p:cNvSpPr>
            <a:spLocks noChangeArrowheads="1"/>
          </p:cNvSpPr>
          <p:nvPr/>
        </p:nvSpPr>
        <p:spPr bwMode="auto">
          <a:xfrm>
            <a:off x="468313" y="549275"/>
            <a:ext cx="867568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Lucida Sans Unicode" pitchFamily="34" charset="0"/>
              </a:rPr>
              <a:t>SAJDL, Jan. </a:t>
            </a:r>
            <a:r>
              <a:rPr lang="cs-CZ" i="1" dirty="0" err="1">
                <a:latin typeface="Lucida Sans Unicode" pitchFamily="34" charset="0"/>
              </a:rPr>
              <a:t>Enviweb.cz</a:t>
            </a:r>
            <a:r>
              <a:rPr lang="cs-CZ" dirty="0">
                <a:latin typeface="Lucida Sans Unicode" pitchFamily="34" charset="0"/>
              </a:rPr>
              <a:t> [online]. [cit. </a:t>
            </a:r>
            <a:r>
              <a:rPr lang="cs-CZ" dirty="0" smtClean="0">
                <a:latin typeface="Lucida Sans Unicode" pitchFamily="34" charset="0"/>
              </a:rPr>
              <a:t>21.4.2013]. </a:t>
            </a:r>
            <a:r>
              <a:rPr lang="cs-CZ" dirty="0">
                <a:latin typeface="Lucida Sans Unicode" pitchFamily="34" charset="0"/>
              </a:rPr>
              <a:t>Dostupný na WWW: http://www.</a:t>
            </a:r>
            <a:r>
              <a:rPr lang="cs-CZ" dirty="0" err="1">
                <a:latin typeface="Lucida Sans Unicode" pitchFamily="34" charset="0"/>
              </a:rPr>
              <a:t>enviweb.cz</a:t>
            </a:r>
            <a:r>
              <a:rPr lang="cs-CZ" dirty="0">
                <a:latin typeface="Lucida Sans Unicode" pitchFamily="34" charset="0"/>
              </a:rPr>
              <a:t>/</a:t>
            </a:r>
            <a:r>
              <a:rPr lang="cs-CZ" dirty="0" err="1">
                <a:latin typeface="Lucida Sans Unicode" pitchFamily="34" charset="0"/>
              </a:rPr>
              <a:t>clanek</a:t>
            </a:r>
            <a:r>
              <a:rPr lang="cs-CZ" dirty="0">
                <a:latin typeface="Lucida Sans Unicode" pitchFamily="34" charset="0"/>
              </a:rPr>
              <a:t>/doprava/89130/jak-funguje-</a:t>
            </a:r>
            <a:r>
              <a:rPr lang="cs-CZ" dirty="0" err="1">
                <a:latin typeface="Lucida Sans Unicode" pitchFamily="34" charset="0"/>
              </a:rPr>
              <a:t>automobilovy</a:t>
            </a:r>
            <a:r>
              <a:rPr lang="cs-CZ" dirty="0">
                <a:latin typeface="Lucida Sans Unicode" pitchFamily="34" charset="0"/>
              </a:rPr>
              <a:t>-</a:t>
            </a:r>
            <a:r>
              <a:rPr lang="cs-CZ" dirty="0" err="1">
                <a:latin typeface="Lucida Sans Unicode" pitchFamily="34" charset="0"/>
              </a:rPr>
              <a:t>katalyzator</a:t>
            </a:r>
            <a:r>
              <a:rPr lang="cs-CZ" dirty="0">
                <a:latin typeface="Lucida Sans Unicode" pitchFamily="34" charset="0"/>
              </a:rPr>
              <a:t> </a:t>
            </a:r>
          </a:p>
        </p:txBody>
      </p:sp>
      <p:sp>
        <p:nvSpPr>
          <p:cNvPr id="34818" name="Obdélník 7"/>
          <p:cNvSpPr>
            <a:spLocks noChangeArrowheads="1"/>
          </p:cNvSpPr>
          <p:nvPr/>
        </p:nvSpPr>
        <p:spPr bwMode="auto">
          <a:xfrm>
            <a:off x="468313" y="1700213"/>
            <a:ext cx="82804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Lucida Sans Unicode" pitchFamily="34" charset="0"/>
              </a:rPr>
              <a:t>ŠVANDOVÁ, Kateřina. </a:t>
            </a:r>
            <a:r>
              <a:rPr lang="cs-CZ" i="1" dirty="0" err="1">
                <a:latin typeface="Lucida Sans Unicode" pitchFamily="34" charset="0"/>
              </a:rPr>
              <a:t>autaveskole.cz</a:t>
            </a:r>
            <a:r>
              <a:rPr lang="cs-CZ" dirty="0">
                <a:latin typeface="Lucida Sans Unicode" pitchFamily="34" charset="0"/>
              </a:rPr>
              <a:t> [online]. [cit. </a:t>
            </a:r>
            <a:r>
              <a:rPr lang="cs-CZ" dirty="0" smtClean="0">
                <a:latin typeface="Lucida Sans Unicode" pitchFamily="34" charset="0"/>
              </a:rPr>
              <a:t>21.4.2013]. </a:t>
            </a:r>
            <a:r>
              <a:rPr lang="cs-CZ" dirty="0">
                <a:latin typeface="Lucida Sans Unicode" pitchFamily="34" charset="0"/>
              </a:rPr>
              <a:t>Dostupný na WWW: http://autaveskole.jaknahmyz.cz/chemie </a:t>
            </a:r>
          </a:p>
        </p:txBody>
      </p:sp>
      <p:sp>
        <p:nvSpPr>
          <p:cNvPr id="34819" name="Obdélník 8"/>
          <p:cNvSpPr>
            <a:spLocks noChangeArrowheads="1"/>
          </p:cNvSpPr>
          <p:nvPr/>
        </p:nvSpPr>
        <p:spPr bwMode="auto">
          <a:xfrm>
            <a:off x="468313" y="2565400"/>
            <a:ext cx="8135937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dirty="0">
                <a:latin typeface="Lucida Sans Unicode" pitchFamily="34" charset="0"/>
              </a:rPr>
              <a:t>NEZNÁMÝ, Autor. </a:t>
            </a:r>
            <a:r>
              <a:rPr lang="cs-CZ" i="1" dirty="0" err="1">
                <a:latin typeface="Lucida Sans Unicode" pitchFamily="34" charset="0"/>
              </a:rPr>
              <a:t>ngk.de</a:t>
            </a:r>
            <a:r>
              <a:rPr lang="cs-CZ" i="1" dirty="0">
                <a:latin typeface="Lucida Sans Unicode" pitchFamily="34" charset="0"/>
              </a:rPr>
              <a:t>/</a:t>
            </a:r>
            <a:r>
              <a:rPr lang="cs-CZ" i="1" dirty="0" err="1">
                <a:latin typeface="Lucida Sans Unicode" pitchFamily="34" charset="0"/>
              </a:rPr>
              <a:t>cz</a:t>
            </a:r>
            <a:r>
              <a:rPr lang="cs-CZ" dirty="0">
                <a:latin typeface="Lucida Sans Unicode" pitchFamily="34" charset="0"/>
              </a:rPr>
              <a:t> [online]. [cit. </a:t>
            </a:r>
            <a:r>
              <a:rPr lang="cs-CZ" dirty="0" smtClean="0">
                <a:latin typeface="Lucida Sans Unicode" pitchFamily="34" charset="0"/>
              </a:rPr>
              <a:t>21.4.2013]. </a:t>
            </a:r>
            <a:r>
              <a:rPr lang="cs-CZ" dirty="0">
                <a:latin typeface="Lucida Sans Unicode" pitchFamily="34" charset="0"/>
              </a:rPr>
              <a:t>Dostupný na WWW: http://www.</a:t>
            </a:r>
            <a:r>
              <a:rPr lang="cs-CZ" dirty="0" err="1">
                <a:latin typeface="Lucida Sans Unicode" pitchFamily="34" charset="0"/>
              </a:rPr>
              <a:t>ngk.de</a:t>
            </a:r>
            <a:r>
              <a:rPr lang="cs-CZ" dirty="0">
                <a:latin typeface="Lucida Sans Unicode" pitchFamily="34" charset="0"/>
              </a:rPr>
              <a:t>/</a:t>
            </a:r>
            <a:r>
              <a:rPr lang="cs-CZ" dirty="0" err="1">
                <a:latin typeface="Lucida Sans Unicode" pitchFamily="34" charset="0"/>
              </a:rPr>
              <a:t>cz</a:t>
            </a:r>
            <a:r>
              <a:rPr lang="cs-CZ" dirty="0">
                <a:latin typeface="Lucida Sans Unicode" pitchFamily="34" charset="0"/>
              </a:rPr>
              <a:t>/</a:t>
            </a:r>
            <a:r>
              <a:rPr lang="cs-CZ" dirty="0" err="1">
                <a:latin typeface="Lucida Sans Unicode" pitchFamily="34" charset="0"/>
              </a:rPr>
              <a:t>technicke</a:t>
            </a:r>
            <a:r>
              <a:rPr lang="cs-CZ" dirty="0">
                <a:latin typeface="Lucida Sans Unicode" pitchFamily="34" charset="0"/>
              </a:rPr>
              <a:t>-detaily/lambda-sondy/</a:t>
            </a:r>
            <a:r>
              <a:rPr lang="cs-CZ" dirty="0" err="1">
                <a:latin typeface="Lucida Sans Unicode" pitchFamily="34" charset="0"/>
              </a:rPr>
              <a:t>zakladni</a:t>
            </a:r>
            <a:r>
              <a:rPr lang="cs-CZ" dirty="0">
                <a:latin typeface="Lucida Sans Unicode" pitchFamily="34" charset="0"/>
              </a:rPr>
              <a:t>-</a:t>
            </a:r>
            <a:r>
              <a:rPr lang="cs-CZ" dirty="0" err="1">
                <a:latin typeface="Lucida Sans Unicode" pitchFamily="34" charset="0"/>
              </a:rPr>
              <a:t>vedomosti</a:t>
            </a:r>
            <a:r>
              <a:rPr lang="cs-CZ" dirty="0">
                <a:latin typeface="Lucida Sans Unicode" pitchFamily="34" charset="0"/>
              </a:rPr>
              <a:t>-o-</a:t>
            </a:r>
            <a:r>
              <a:rPr lang="cs-CZ" dirty="0" err="1">
                <a:latin typeface="Lucida Sans Unicode" pitchFamily="34" charset="0"/>
              </a:rPr>
              <a:t>emisich</a:t>
            </a:r>
            <a:r>
              <a:rPr lang="cs-CZ" dirty="0">
                <a:latin typeface="Lucida Sans Unicode" pitchFamily="34" charset="0"/>
              </a:rPr>
              <a:t>/</a:t>
            </a:r>
            <a:r>
              <a:rPr lang="cs-CZ" dirty="0" err="1">
                <a:latin typeface="Lucida Sans Unicode" pitchFamily="34" charset="0"/>
              </a:rPr>
              <a:t>katalyzator</a:t>
            </a:r>
            <a:r>
              <a:rPr lang="cs-CZ" dirty="0">
                <a:latin typeface="Lucida Sans Unicode" pitchFamily="34" charset="0"/>
              </a:rPr>
              <a:t>/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7200" dirty="0" smtClean="0">
                <a:solidFill>
                  <a:srgbClr val="002060"/>
                </a:solidFill>
              </a:rPr>
              <a:t>Katalyzátor v automobilu</a:t>
            </a:r>
            <a:endParaRPr lang="cs-CZ" sz="7200" dirty="0">
              <a:solidFill>
                <a:srgbClr val="002060"/>
              </a:solidFill>
            </a:endParaRPr>
          </a:p>
        </p:txBody>
      </p:sp>
      <p:sp>
        <p:nvSpPr>
          <p:cNvPr id="16386" name="Podnadpis 2"/>
          <p:cNvSpPr>
            <a:spLocks noGrp="1"/>
          </p:cNvSpPr>
          <p:nvPr>
            <p:ph type="subTitle" idx="1"/>
          </p:nvPr>
        </p:nvSpPr>
        <p:spPr>
          <a:xfrm>
            <a:off x="685800" y="3611563"/>
            <a:ext cx="7772400" cy="1200150"/>
          </a:xfrm>
        </p:spPr>
        <p:txBody>
          <a:bodyPr/>
          <a:lstStyle/>
          <a:p>
            <a:pPr marR="0"/>
            <a:endParaRPr lang="cs-CZ" smtClean="0"/>
          </a:p>
        </p:txBody>
      </p:sp>
      <p:pic>
        <p:nvPicPr>
          <p:cNvPr id="16387" name="Obrázek 4" descr="cs_katalyzator_006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284538"/>
            <a:ext cx="3005138" cy="215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251520" y="5589240"/>
            <a:ext cx="43204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http://cs.autolexicon.net/obr_clanky/cs_katalyzator_006.jpg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mtClean="0"/>
              <a:t>katalyzátor je látka, která umožňuje chemické reakce, ovlivňuje rychlost chemických reakcí</a:t>
            </a:r>
          </a:p>
          <a:p>
            <a:r>
              <a:rPr lang="cs-CZ" smtClean="0"/>
              <a:t>při reakci se nespotřebovává a po ukončení reakce zůstává chemicky nezměněn</a:t>
            </a:r>
          </a:p>
          <a:p>
            <a:r>
              <a:rPr lang="cs-CZ" smtClean="0"/>
              <a:t>v živých organismech fungují jako katalyzátory enzymy</a:t>
            </a:r>
          </a:p>
          <a:p>
            <a:r>
              <a:rPr lang="cs-CZ" smtClean="0"/>
              <a:t>v automobilech se používá součástka katalyzátor, ve které se katalytickými reakcemi přeměňují některé škodliviny ve výfukových plynech na méně škodlivé látky</a:t>
            </a:r>
          </a:p>
          <a:p>
            <a:endParaRPr lang="cs-CZ" smtClean="0"/>
          </a:p>
          <a:p>
            <a:endParaRPr lang="cs-CZ" smtClean="0"/>
          </a:p>
          <a:p>
            <a:pPr>
              <a:buFont typeface="Wingdings 3" pitchFamily="18" charset="2"/>
              <a:buNone/>
            </a:pPr>
            <a:endParaRPr lang="cs-CZ" smtClean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/>
              <a:t>Co to je katalyzátor?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sah 1"/>
          <p:cNvSpPr>
            <a:spLocks noGrp="1"/>
          </p:cNvSpPr>
          <p:nvPr>
            <p:ph idx="1"/>
          </p:nvPr>
        </p:nvSpPr>
        <p:spPr>
          <a:xfrm>
            <a:off x="457200" y="476250"/>
            <a:ext cx="8229600" cy="5530850"/>
          </a:xfrm>
        </p:spPr>
        <p:txBody>
          <a:bodyPr/>
          <a:lstStyle/>
          <a:p>
            <a:r>
              <a:rPr lang="cs-CZ" sz="2800" dirty="0" smtClean="0">
                <a:latin typeface="Verdana" pitchFamily="34" charset="0"/>
              </a:rPr>
              <a:t>také v katalyzátorech pro osobní automobily probíhají </a:t>
            </a:r>
            <a:r>
              <a:rPr lang="cs-CZ" sz="2800" b="1" dirty="0" smtClean="0">
                <a:solidFill>
                  <a:srgbClr val="002060"/>
                </a:solidFill>
                <a:latin typeface="Verdana" pitchFamily="34" charset="0"/>
              </a:rPr>
              <a:t>chemické reakce</a:t>
            </a:r>
          </a:p>
          <a:p>
            <a:r>
              <a:rPr lang="cs-CZ" sz="2800" dirty="0" smtClean="0">
                <a:latin typeface="Verdana" pitchFamily="34" charset="0"/>
              </a:rPr>
              <a:t>uvnitř katalyzátoru jsou ušlechtilé kovy jako </a:t>
            </a:r>
            <a:r>
              <a:rPr lang="cs-CZ" sz="2800" b="1" dirty="0" smtClean="0">
                <a:solidFill>
                  <a:srgbClr val="002060"/>
                </a:solidFill>
                <a:latin typeface="Verdana" pitchFamily="34" charset="0"/>
              </a:rPr>
              <a:t>platina, rhodium a paladium</a:t>
            </a:r>
          </a:p>
          <a:p>
            <a:r>
              <a:rPr lang="cs-CZ" sz="2800" dirty="0" smtClean="0">
                <a:latin typeface="Verdana" pitchFamily="34" charset="0"/>
              </a:rPr>
              <a:t>když se škodlivé látky ve spalinách dostanou s nimi do styku, tak jsou bleskově převedeny na neškodné látky</a:t>
            </a:r>
          </a:p>
          <a:p>
            <a:r>
              <a:rPr lang="cs-CZ" sz="2800" dirty="0" smtClean="0">
                <a:latin typeface="Verdana" pitchFamily="34" charset="0"/>
              </a:rPr>
              <a:t>CO a uhlovodíky  		H</a:t>
            </a:r>
            <a:r>
              <a:rPr lang="cs-CZ" sz="2400" dirty="0" smtClean="0">
                <a:latin typeface="Verdana" pitchFamily="34" charset="0"/>
              </a:rPr>
              <a:t>2</a:t>
            </a:r>
            <a:r>
              <a:rPr lang="cs-CZ" sz="2800" dirty="0" smtClean="0">
                <a:latin typeface="Verdana" pitchFamily="34" charset="0"/>
              </a:rPr>
              <a:t>O a CO</a:t>
            </a:r>
            <a:r>
              <a:rPr lang="cs-CZ" sz="2400" dirty="0" smtClean="0">
                <a:latin typeface="Verdana" pitchFamily="34" charset="0"/>
              </a:rPr>
              <a:t>2</a:t>
            </a:r>
            <a:endParaRPr lang="cs-CZ" sz="2800" dirty="0" smtClean="0">
              <a:latin typeface="Verdana" pitchFamily="34" charset="0"/>
            </a:endParaRPr>
          </a:p>
          <a:p>
            <a:r>
              <a:rPr lang="cs-CZ" sz="2800" dirty="0" smtClean="0">
                <a:latin typeface="Verdana" pitchFamily="34" charset="0"/>
              </a:rPr>
              <a:t>NO a NO</a:t>
            </a:r>
            <a:r>
              <a:rPr lang="cs-CZ" sz="2400" dirty="0" smtClean="0">
                <a:latin typeface="Verdana" pitchFamily="34" charset="0"/>
              </a:rPr>
              <a:t>2 </a:t>
            </a:r>
            <a:r>
              <a:rPr lang="cs-CZ" sz="2800" dirty="0" smtClean="0">
                <a:latin typeface="Verdana" pitchFamily="34" charset="0"/>
              </a:rPr>
              <a:t>			N</a:t>
            </a:r>
            <a:r>
              <a:rPr lang="cs-CZ" sz="2400" dirty="0" smtClean="0">
                <a:latin typeface="Verdana" pitchFamily="34" charset="0"/>
              </a:rPr>
              <a:t>2</a:t>
            </a:r>
            <a:r>
              <a:rPr lang="cs-CZ" sz="2800" dirty="0" smtClean="0">
                <a:latin typeface="Verdana" pitchFamily="34" charset="0"/>
              </a:rPr>
              <a:t> a O</a:t>
            </a:r>
            <a:r>
              <a:rPr lang="cs-CZ" sz="2400" dirty="0" smtClean="0">
                <a:latin typeface="Verdana" pitchFamily="34" charset="0"/>
              </a:rPr>
              <a:t>2</a:t>
            </a:r>
            <a:endParaRPr lang="cs-CZ" sz="2800" dirty="0" smtClean="0">
              <a:latin typeface="Verdana" pitchFamily="34" charset="0"/>
            </a:endParaRP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  <p:cxnSp>
        <p:nvCxnSpPr>
          <p:cNvPr id="7" name="Přímá spojovací šipka 6"/>
          <p:cNvCxnSpPr/>
          <p:nvPr/>
        </p:nvCxnSpPr>
        <p:spPr>
          <a:xfrm>
            <a:off x="3995738" y="3933825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ovací šipka 9"/>
          <p:cNvCxnSpPr/>
          <p:nvPr/>
        </p:nvCxnSpPr>
        <p:spPr>
          <a:xfrm>
            <a:off x="3995738" y="4437063"/>
            <a:ext cx="8636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4" name="Obrázek 10" descr="cs_katalyzator_000-500x254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838" y="4581525"/>
            <a:ext cx="3821112" cy="1941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TextovéPole 11"/>
          <p:cNvSpPr txBox="1">
            <a:spLocks noChangeArrowheads="1"/>
          </p:cNvSpPr>
          <p:nvPr/>
        </p:nvSpPr>
        <p:spPr bwMode="auto">
          <a:xfrm>
            <a:off x="6886575" y="6165850"/>
            <a:ext cx="225742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Lucida Sans Unicode" pitchFamily="34" charset="0"/>
              </a:rPr>
              <a:t>Řez katalyzátorem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835696" y="6453336"/>
            <a:ext cx="48965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http://cs.autolexicon.net/obr_clanky/cs_katalyzator_000-500x254.jpg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Zástupný symbol pro obsah 4" descr="cs_katalyzator_003[1].jpg"/>
          <p:cNvPicPr>
            <a:picLocks noGrp="1" noChangeAspect="1"/>
          </p:cNvPicPr>
          <p:nvPr>
            <p:ph type="pic" idx="4294967295"/>
          </p:nvPr>
        </p:nvPicPr>
        <p:blipFill>
          <a:blip r:embed="rId3" cstate="print"/>
          <a:srcRect t="25092" b="25092"/>
          <a:stretch>
            <a:fillRect/>
          </a:stretch>
        </p:blipFill>
        <p:spPr>
          <a:xfrm>
            <a:off x="539750" y="404813"/>
            <a:ext cx="8135938" cy="4032250"/>
          </a:xfrm>
        </p:spPr>
      </p:pic>
      <p:sp>
        <p:nvSpPr>
          <p:cNvPr id="9" name="Zástupný symbol pro obsah 8"/>
          <p:cNvSpPr>
            <a:spLocks noGrp="1"/>
          </p:cNvSpPr>
          <p:nvPr>
            <p:ph type="body" sz="half" idx="4294967295"/>
          </p:nvPr>
        </p:nvSpPr>
        <p:spPr>
          <a:xfrm>
            <a:off x="1981200" y="5445125"/>
            <a:ext cx="7162800" cy="647700"/>
          </a:xfrm>
        </p:spPr>
        <p:txBody>
          <a:bodyPr>
            <a:normAutofit fontScale="25000" lnSpcReduction="20000"/>
          </a:bodyPr>
          <a:lstStyle/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96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první  automobil s katalyzátorem</a:t>
            </a: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endParaRPr lang="cs-CZ" sz="2400" b="1" i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65760" indent="-256032" algn="ctr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sz="16000" b="1" i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1975</a:t>
            </a:r>
            <a:endParaRPr lang="cs-CZ" sz="160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0" name="Nadpis 9"/>
          <p:cNvSpPr>
            <a:spLocks noGrp="1"/>
          </p:cNvSpPr>
          <p:nvPr>
            <p:ph type="title" idx="4294967295"/>
          </p:nvPr>
        </p:nvSpPr>
        <p:spPr>
          <a:xfrm>
            <a:off x="0" y="4865688"/>
            <a:ext cx="8075613" cy="5619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800" i="1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Cadillac</a:t>
            </a:r>
            <a:r>
              <a:rPr lang="cs-CZ" sz="48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Seville </a:t>
            </a:r>
            <a:endParaRPr lang="cs-CZ" sz="4800" dirty="0">
              <a:solidFill>
                <a:srgbClr val="00206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23528" y="4437112"/>
            <a:ext cx="84969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http://cs.autolexicon.net/obr_clanky/cs_katalyzator_003.jpg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snižuje obsah tří nejnebezpečnějších složek výfukových plynů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>
                <a:solidFill>
                  <a:srgbClr val="002060"/>
                </a:solidFill>
              </a:rPr>
              <a:t>oxid uhelnatý (CO)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>
                <a:solidFill>
                  <a:srgbClr val="002060"/>
                </a:solidFill>
              </a:rPr>
              <a:t>oxidy dusíku (NOX)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b="1" dirty="0" smtClean="0">
                <a:solidFill>
                  <a:srgbClr val="002060"/>
                </a:solidFill>
              </a:rPr>
              <a:t>nespálené uhlovodíky (CH)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za určitých podmínek dokáže snížit jejich hodnoty až o 95 %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někdy je pro tento katalyzátor také používán název oxidačně-redukční (podle oxidace a redukce, které současně probíhají uvnitř katalyzátoru)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cs-CZ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Trojcestný katalyzátor</a:t>
            </a:r>
            <a:endParaRPr lang="cs-CZ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aby třícestné katalyzátory dokázaly převádět co nejvíce škodlivých látek, jsou odkázány na </a:t>
            </a:r>
            <a:r>
              <a:rPr lang="cs-CZ" b="1" dirty="0" smtClean="0">
                <a:solidFill>
                  <a:srgbClr val="002060"/>
                </a:solidFill>
              </a:rPr>
              <a:t>speciální poměr vzduchu a paliva </a:t>
            </a:r>
            <a:r>
              <a:rPr lang="cs-CZ" dirty="0" smtClean="0"/>
              <a:t>spalovaného v motoru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14,7 kg vzduchu musí připadat na 1 kg benzínu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lambda sonda: vytváří s řídicí jednotkou motoru regulační okruh, který zajišťuje, aby byla vždy spalována pouze ideální směs</a:t>
            </a:r>
          </a:p>
          <a:p>
            <a:pPr marL="365760" indent="-256032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cs-CZ" dirty="0" smtClean="0"/>
              <a:t>přitom mluvíme u katalyzátoru s "lambda-regulací" - tedy u </a:t>
            </a:r>
            <a:r>
              <a:rPr lang="cs-CZ" b="1" dirty="0" smtClean="0">
                <a:solidFill>
                  <a:srgbClr val="002060"/>
                </a:solidFill>
              </a:rPr>
              <a:t>regulovaném katalyzátoru</a:t>
            </a:r>
            <a:endParaRPr lang="cs-CZ" b="1" dirty="0">
              <a:solidFill>
                <a:srgbClr val="002060"/>
              </a:solidFill>
            </a:endParaRPr>
          </a:p>
        </p:txBody>
      </p:sp>
      <p:sp>
        <p:nvSpPr>
          <p:cNvPr id="4" name="Vývojový diagram: alternativní postup 3"/>
          <p:cNvSpPr/>
          <p:nvPr/>
        </p:nvSpPr>
        <p:spPr>
          <a:xfrm>
            <a:off x="1835150" y="404813"/>
            <a:ext cx="5113338" cy="936625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Lambda sonda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Obrázek 8" descr="8fc3a32994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323850" y="0"/>
            <a:ext cx="92884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ovéPole 2"/>
          <p:cNvSpPr txBox="1"/>
          <p:nvPr/>
        </p:nvSpPr>
        <p:spPr>
          <a:xfrm>
            <a:off x="3923928" y="0"/>
            <a:ext cx="5220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http://www.</a:t>
            </a:r>
            <a:r>
              <a:rPr lang="cs-CZ" sz="1200" dirty="0" err="1" smtClean="0"/>
              <a:t>ngk.de</a:t>
            </a:r>
            <a:r>
              <a:rPr lang="cs-CZ" sz="1200" dirty="0" smtClean="0"/>
              <a:t>/</a:t>
            </a:r>
            <a:r>
              <a:rPr lang="cs-CZ" sz="1200" dirty="0" err="1" smtClean="0"/>
              <a:t>uploads</a:t>
            </a:r>
            <a:r>
              <a:rPr lang="cs-CZ" sz="1200" dirty="0" smtClean="0"/>
              <a:t>/</a:t>
            </a:r>
            <a:r>
              <a:rPr lang="cs-CZ" sz="1200" dirty="0" err="1" smtClean="0"/>
              <a:t>tx</a:t>
            </a:r>
            <a:r>
              <a:rPr lang="cs-CZ" sz="1200" dirty="0" smtClean="0"/>
              <a:t>_</a:t>
            </a:r>
            <a:r>
              <a:rPr lang="cs-CZ" sz="1200" dirty="0" err="1" smtClean="0"/>
              <a:t>templavoila</a:t>
            </a:r>
            <a:r>
              <a:rPr lang="cs-CZ" sz="1200" dirty="0" smtClean="0"/>
              <a:t>/</a:t>
            </a:r>
            <a:r>
              <a:rPr lang="cs-CZ" sz="1200" dirty="0" err="1" smtClean="0"/>
              <a:t>ngk</a:t>
            </a:r>
            <a:r>
              <a:rPr lang="cs-CZ" sz="1200" dirty="0" smtClean="0"/>
              <a:t>-</a:t>
            </a:r>
            <a:r>
              <a:rPr lang="cs-CZ" sz="1200" dirty="0" err="1" smtClean="0"/>
              <a:t>lambdaregelkreis</a:t>
            </a:r>
            <a:r>
              <a:rPr lang="cs-CZ" sz="1200" dirty="0" smtClean="0"/>
              <a:t>_03.jpg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Obrázek 1" descr="obr.16[1]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549275"/>
            <a:ext cx="8667750" cy="396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Obdélník 2"/>
          <p:cNvSpPr>
            <a:spLocks noChangeArrowheads="1"/>
          </p:cNvSpPr>
          <p:nvPr/>
        </p:nvSpPr>
        <p:spPr bwMode="auto">
          <a:xfrm>
            <a:off x="539750" y="4437063"/>
            <a:ext cx="860425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Lucida Sans Unicode" pitchFamily="34" charset="0"/>
              </a:rPr>
              <a:t>Schéma zapojení katalyzátoru mezi motor a výfuk automobilu </a:t>
            </a:r>
          </a:p>
          <a:p>
            <a:endParaRPr lang="cs-CZ">
              <a:latin typeface="Lucida Sans Unicode" pitchFamily="34" charset="0"/>
            </a:endParaRPr>
          </a:p>
          <a:p>
            <a:r>
              <a:rPr lang="cs-CZ">
                <a:latin typeface="Lucida Sans Unicode" pitchFamily="34" charset="0"/>
              </a:rPr>
              <a:t>1 - lambda sonda, 2 - třícestný katalyzátor, 3 - naznačení chemické činnosti katalyzátoru, </a:t>
            </a:r>
            <a:br>
              <a:rPr lang="cs-CZ">
                <a:latin typeface="Lucida Sans Unicode" pitchFamily="34" charset="0"/>
              </a:rPr>
            </a:br>
            <a:r>
              <a:rPr lang="cs-CZ">
                <a:latin typeface="Lucida Sans Unicode" pitchFamily="34" charset="0"/>
              </a:rPr>
              <a:t>4 - přední tlumič, 5 - zadní tlumič, 6 - vyústění výfuku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611560" y="3501008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dirty="0" smtClean="0"/>
              <a:t>http://autaveskole.jaknahmyz.cz/autaveskole/gallery/obr.16.jpg</a:t>
            </a:r>
            <a:endParaRPr lang="cs-CZ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169</TotalTime>
  <Words>421</Words>
  <Application>Microsoft Office PowerPoint</Application>
  <PresentationFormat>Předvádění na obrazovce (4:3)</PresentationFormat>
  <Paragraphs>78</Paragraphs>
  <Slides>11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Shluk</vt:lpstr>
      <vt:lpstr> GYMNÁZIUM, VLAŠIM, TYLOVA </vt:lpstr>
      <vt:lpstr>Katalyzátor v automobilu</vt:lpstr>
      <vt:lpstr>Co to je katalyzátor?</vt:lpstr>
      <vt:lpstr>Snímek 4</vt:lpstr>
      <vt:lpstr>Cadillac Seville </vt:lpstr>
      <vt:lpstr>Trojcestný katalyzátor</vt:lpstr>
      <vt:lpstr>Snímek 7</vt:lpstr>
      <vt:lpstr>Snímek 8</vt:lpstr>
      <vt:lpstr>Snímek 9</vt:lpstr>
      <vt:lpstr>Snímek 10</vt:lpstr>
      <vt:lpstr>Snímek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Katalyzátor v automobilu</dc:title>
  <dc:creator>fialkam</dc:creator>
  <cp:lastModifiedBy>vera</cp:lastModifiedBy>
  <cp:revision>28</cp:revision>
  <dcterms:created xsi:type="dcterms:W3CDTF">2013-11-18T19:28:12Z</dcterms:created>
  <dcterms:modified xsi:type="dcterms:W3CDTF">2013-12-07T14:07:39Z</dcterms:modified>
</cp:coreProperties>
</file>